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90" r:id="rId6"/>
    <p:sldId id="270" r:id="rId7"/>
    <p:sldId id="262" r:id="rId8"/>
    <p:sldId id="272" r:id="rId9"/>
    <p:sldId id="291" r:id="rId10"/>
    <p:sldId id="292" r:id="rId11"/>
    <p:sldId id="289" r:id="rId12"/>
    <p:sldId id="278" r:id="rId13"/>
    <p:sldId id="286" r:id="rId14"/>
    <p:sldId id="279" r:id="rId15"/>
    <p:sldId id="280" r:id="rId16"/>
    <p:sldId id="257" r:id="rId17"/>
    <p:sldId id="258" r:id="rId18"/>
    <p:sldId id="282" r:id="rId19"/>
    <p:sldId id="260" r:id="rId20"/>
    <p:sldId id="259" r:id="rId21"/>
    <p:sldId id="266" r:id="rId22"/>
    <p:sldId id="264" r:id="rId23"/>
    <p:sldId id="285" r:id="rId24"/>
    <p:sldId id="273" r:id="rId25"/>
    <p:sldId id="283" r:id="rId26"/>
    <p:sldId id="284" r:id="rId27"/>
    <p:sldId id="287" r:id="rId28"/>
    <p:sldId id="288" r:id="rId29"/>
    <p:sldId id="261" r:id="rId30"/>
    <p:sldId id="268" r:id="rId31"/>
    <p:sldId id="267" r:id="rId32"/>
    <p:sldId id="269" r:id="rId33"/>
  </p:sldIdLst>
  <p:sldSz cx="12192000" cy="6858000"/>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C6C5C-2065-42D0-8BDC-3AED945EB687}" v="16" dt="2025-02-19T18:26:02.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57" autoAdjust="0"/>
    <p:restoredTop sz="94660"/>
  </p:normalViewPr>
  <p:slideViewPr>
    <p:cSldViewPr snapToGrid="0">
      <p:cViewPr varScale="1">
        <p:scale>
          <a:sx n="70" d="100"/>
          <a:sy n="70" d="100"/>
        </p:scale>
        <p:origin x="80" y="5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644C6C5C-2065-42D0-8BDC-3AED945EB687}"/>
    <pc:docChg chg="modSld">
      <pc:chgData name="Danny Young" userId="cb0f4ce2-eb4f-479e-8e8f-3beb257e632f" providerId="ADAL" clId="{644C6C5C-2065-42D0-8BDC-3AED945EB687}" dt="2025-02-19T18:26:03.983" v="40" actId="1035"/>
      <pc:docMkLst>
        <pc:docMk/>
      </pc:docMkLst>
      <pc:sldChg chg="modSp mod">
        <pc:chgData name="Danny Young" userId="cb0f4ce2-eb4f-479e-8e8f-3beb257e632f" providerId="ADAL" clId="{644C6C5C-2065-42D0-8BDC-3AED945EB687}" dt="2025-02-19T18:25:29.422" v="20" actId="1076"/>
        <pc:sldMkLst>
          <pc:docMk/>
          <pc:sldMk cId="1888358552" sldId="279"/>
        </pc:sldMkLst>
        <pc:graphicFrameChg chg="mod">
          <ac:chgData name="Danny Young" userId="cb0f4ce2-eb4f-479e-8e8f-3beb257e632f" providerId="ADAL" clId="{644C6C5C-2065-42D0-8BDC-3AED945EB687}" dt="2025-02-19T18:25:27.060" v="19" actId="1035"/>
          <ac:graphicFrameMkLst>
            <pc:docMk/>
            <pc:sldMk cId="1888358552" sldId="279"/>
            <ac:graphicFrameMk id="34" creationId="{10D587BC-0E29-49F2-8E43-B9A4E1059D51}"/>
          </ac:graphicFrameMkLst>
        </pc:graphicFrameChg>
        <pc:graphicFrameChg chg="mod">
          <ac:chgData name="Danny Young" userId="cb0f4ce2-eb4f-479e-8e8f-3beb257e632f" providerId="ADAL" clId="{644C6C5C-2065-42D0-8BDC-3AED945EB687}" dt="2025-02-19T18:25:29.422" v="20" actId="1076"/>
          <ac:graphicFrameMkLst>
            <pc:docMk/>
            <pc:sldMk cId="1888358552" sldId="279"/>
            <ac:graphicFrameMk id="42" creationId="{2745B02F-D151-4A51-8D33-6A0DA558E026}"/>
          </ac:graphicFrameMkLst>
        </pc:graphicFrameChg>
      </pc:sldChg>
      <pc:sldChg chg="modSp mod">
        <pc:chgData name="Danny Young" userId="cb0f4ce2-eb4f-479e-8e8f-3beb257e632f" providerId="ADAL" clId="{644C6C5C-2065-42D0-8BDC-3AED945EB687}" dt="2025-02-19T18:26:03.983" v="40" actId="1035"/>
        <pc:sldMkLst>
          <pc:docMk/>
          <pc:sldMk cId="2103804177" sldId="280"/>
        </pc:sldMkLst>
        <pc:graphicFrameChg chg="mod">
          <ac:chgData name="Danny Young" userId="cb0f4ce2-eb4f-479e-8e8f-3beb257e632f" providerId="ADAL" clId="{644C6C5C-2065-42D0-8BDC-3AED945EB687}" dt="2025-02-19T18:26:03.983" v="40" actId="1035"/>
          <ac:graphicFrameMkLst>
            <pc:docMk/>
            <pc:sldMk cId="2103804177" sldId="280"/>
            <ac:graphicFrameMk id="34" creationId="{10D587BC-0E29-49F2-8E43-B9A4E1059D51}"/>
          </ac:graphicFrameMkLst>
        </pc:graphicFrameChg>
        <pc:graphicFrameChg chg="mod">
          <ac:chgData name="Danny Young" userId="cb0f4ce2-eb4f-479e-8e8f-3beb257e632f" providerId="ADAL" clId="{644C6C5C-2065-42D0-8BDC-3AED945EB687}" dt="2025-02-19T18:25:46.975" v="23"/>
          <ac:graphicFrameMkLst>
            <pc:docMk/>
            <pc:sldMk cId="2103804177" sldId="280"/>
            <ac:graphicFrameMk id="42" creationId="{2745B02F-D151-4A51-8D33-6A0DA558E026}"/>
          </ac:graphicFrameMkLst>
        </pc:graphicFrameChg>
      </pc:sldChg>
    </pc:docChg>
  </pc:docChgLst>
  <pc:docChgLst>
    <pc:chgData name="Danny Young" userId="cb0f4ce2-eb4f-479e-8e8f-3beb257e632f" providerId="ADAL" clId="{21711DC8-6153-4996-AFF3-9C9BAC073C29}"/>
    <pc:docChg chg="modSld">
      <pc:chgData name="Danny Young" userId="cb0f4ce2-eb4f-479e-8e8f-3beb257e632f" providerId="ADAL" clId="{21711DC8-6153-4996-AFF3-9C9BAC073C29}" dt="2024-02-27T19:53:01.192" v="2" actId="1035"/>
      <pc:docMkLst>
        <pc:docMk/>
      </pc:docMkLst>
      <pc:sldChg chg="modSp mod">
        <pc:chgData name="Danny Young" userId="cb0f4ce2-eb4f-479e-8e8f-3beb257e632f" providerId="ADAL" clId="{21711DC8-6153-4996-AFF3-9C9BAC073C29}" dt="2024-02-27T19:53:01.192" v="2" actId="1035"/>
        <pc:sldMkLst>
          <pc:docMk/>
          <pc:sldMk cId="0" sldId="261"/>
        </pc:sldMkLst>
        <pc:picChg chg="mod">
          <ac:chgData name="Danny Young" userId="cb0f4ce2-eb4f-479e-8e8f-3beb257e632f" providerId="ADAL" clId="{21711DC8-6153-4996-AFF3-9C9BAC073C29}" dt="2024-02-27T19:53:01.192" v="2" actId="1035"/>
          <ac:picMkLst>
            <pc:docMk/>
            <pc:sldMk cId="0" sldId="261"/>
            <ac:picMk id="4" creationId="{89734A91-71CC-96DF-D722-650A66B79B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D336B-330D-48E0-8ACA-6AE6347040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CA"/>
          </a:p>
        </p:txBody>
      </p:sp>
      <p:sp>
        <p:nvSpPr>
          <p:cNvPr id="3" name="Date Placeholder 2">
            <a:extLst>
              <a:ext uri="{FF2B5EF4-FFF2-40B4-BE49-F238E27FC236}">
                <a16:creationId xmlns:a16="http://schemas.microsoft.com/office/drawing/2014/main" id="{6893A627-DF7C-4BBD-8B62-DA03A0569D8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45C5B0C-BDAE-4208-A044-252802B01709}" type="datetimeFigureOut">
              <a:rPr lang="en-CA"/>
              <a:pPr>
                <a:defRPr/>
              </a:pPr>
              <a:t>2025-02-19</a:t>
            </a:fld>
            <a:endParaRPr lang="en-CA"/>
          </a:p>
        </p:txBody>
      </p:sp>
      <p:sp>
        <p:nvSpPr>
          <p:cNvPr id="4" name="Slide Image Placeholder 3">
            <a:extLst>
              <a:ext uri="{FF2B5EF4-FFF2-40B4-BE49-F238E27FC236}">
                <a16:creationId xmlns:a16="http://schemas.microsoft.com/office/drawing/2014/main" id="{9E770A7E-EB1C-4ADB-9366-8D9A22EF0A8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3EC3AB01-FAF3-4DD7-84F7-BE08D3E3C19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66162EC1-BB13-4132-A398-2E29174D6E9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1DC80F9E-0476-4E18-B1BF-7FC667D925F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67C8D09-DD6F-4EB0-9F9D-EA6374ABF31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3C1C128-77A4-46CB-87A2-6E97EBEF4C8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D1831AD-9E1B-41F3-B7CE-682028313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46C13AAA-AF17-4775-A9EA-8B4C43CB3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DB3673-37D9-40BA-AAED-3396B6F36AFC}" type="slidenum">
              <a:rPr lang="en-CA" altLang="en-US" smtClean="0"/>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10</a:t>
            </a:fld>
            <a:endParaRPr lang="en-CA" altLang="en-US"/>
          </a:p>
        </p:txBody>
      </p:sp>
    </p:spTree>
    <p:extLst>
      <p:ext uri="{BB962C8B-B14F-4D97-AF65-F5344CB8AC3E}">
        <p14:creationId xmlns:p14="http://schemas.microsoft.com/office/powerpoint/2010/main" val="120402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11</a:t>
            </a:fld>
            <a:endParaRPr lang="en-CA" altLang="en-US"/>
          </a:p>
        </p:txBody>
      </p:sp>
    </p:spTree>
    <p:extLst>
      <p:ext uri="{BB962C8B-B14F-4D97-AF65-F5344CB8AC3E}">
        <p14:creationId xmlns:p14="http://schemas.microsoft.com/office/powerpoint/2010/main" val="201213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12</a:t>
            </a:fld>
            <a:endParaRPr lang="en-CA" altLang="en-US"/>
          </a:p>
        </p:txBody>
      </p:sp>
    </p:spTree>
    <p:extLst>
      <p:ext uri="{BB962C8B-B14F-4D97-AF65-F5344CB8AC3E}">
        <p14:creationId xmlns:p14="http://schemas.microsoft.com/office/powerpoint/2010/main" val="1507667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6D8ABA6-165E-4AD9-8FF1-3A44C6121EC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2BC15FD-BAFB-4205-BA58-9370CE888F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4340" name="Slide Number Placeholder 3">
            <a:extLst>
              <a:ext uri="{FF2B5EF4-FFF2-40B4-BE49-F238E27FC236}">
                <a16:creationId xmlns:a16="http://schemas.microsoft.com/office/drawing/2014/main" id="{BF9B83BC-0CE0-49CA-86E6-80DE892889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3A3E32-F0E6-4C11-8911-8B9B66B742F8}" type="slidenum">
              <a:rPr lang="en-CA" altLang="en-US" smtClean="0"/>
              <a:pPr/>
              <a:t>13</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2FCB20C-5C1A-4C74-AB80-F240E83C2DD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BEDC48-DAA7-469C-B04D-28B67D2BF6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6388" name="Slide Number Placeholder 3">
            <a:extLst>
              <a:ext uri="{FF2B5EF4-FFF2-40B4-BE49-F238E27FC236}">
                <a16:creationId xmlns:a16="http://schemas.microsoft.com/office/drawing/2014/main" id="{93FCCB94-24D2-4AA3-B361-2598B07CBF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AE4279-2E46-460A-8254-7749E8AD8A0F}" type="slidenum">
              <a:rPr lang="en-CA" altLang="en-US" smtClean="0"/>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15</a:t>
            </a:fld>
            <a:endParaRPr lang="en-CA" altLang="en-US"/>
          </a:p>
        </p:txBody>
      </p:sp>
    </p:spTree>
    <p:extLst>
      <p:ext uri="{BB962C8B-B14F-4D97-AF65-F5344CB8AC3E}">
        <p14:creationId xmlns:p14="http://schemas.microsoft.com/office/powerpoint/2010/main" val="50457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4A628A7-A6C6-4FB4-BC49-21A3A1681EE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29F54D1-46F7-4218-B2E1-261200D59D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0484" name="Slide Number Placeholder 3">
            <a:extLst>
              <a:ext uri="{FF2B5EF4-FFF2-40B4-BE49-F238E27FC236}">
                <a16:creationId xmlns:a16="http://schemas.microsoft.com/office/drawing/2014/main" id="{7520347F-EF6F-4D81-93A8-8B9E0AF2B7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A38116-4A4A-4D84-B2FE-BCCF2E541EF8}" type="slidenum">
              <a:rPr lang="en-CA" altLang="en-US" smtClean="0"/>
              <a:pPr/>
              <a:t>16</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57EEE76-CCCC-4916-9E7E-19D468B7497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B9C8549-5C43-45E4-8F44-2F84503207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2532" name="Slide Number Placeholder 3">
            <a:extLst>
              <a:ext uri="{FF2B5EF4-FFF2-40B4-BE49-F238E27FC236}">
                <a16:creationId xmlns:a16="http://schemas.microsoft.com/office/drawing/2014/main" id="{F72A017A-5389-4993-9BF2-EDEB704AC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2DFFBC-4358-41CE-AED8-1DEB3B2361D0}" type="slidenum">
              <a:rPr lang="en-CA" altLang="en-US" smtClean="0"/>
              <a:pPr/>
              <a:t>17</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1919CB5-DF28-4490-817C-8580B4C8330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853B293-0C39-4857-85B6-A4DDD99E91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4580" name="Slide Number Placeholder 3">
            <a:extLst>
              <a:ext uri="{FF2B5EF4-FFF2-40B4-BE49-F238E27FC236}">
                <a16:creationId xmlns:a16="http://schemas.microsoft.com/office/drawing/2014/main" id="{DA196E5F-E458-41E9-B6A8-7A7AB5CADD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9BF6DF-2876-4BC3-A60D-68045FF64FFB}" type="slidenum">
              <a:rPr lang="en-CA" altLang="en-US" smtClean="0"/>
              <a:pPr/>
              <a:t>18</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1604158-C5F2-453E-A115-5D08C55E930A}"/>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BFC04BD-38E2-4A25-B30A-709C253DB7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6628" name="Slide Number Placeholder 3">
            <a:extLst>
              <a:ext uri="{FF2B5EF4-FFF2-40B4-BE49-F238E27FC236}">
                <a16:creationId xmlns:a16="http://schemas.microsoft.com/office/drawing/2014/main" id="{A57F67A8-3A98-4C50-BF98-9FC627E870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005AE3-0778-462E-AB21-118E0DEEDA1F}" type="slidenum">
              <a:rPr lang="en-CA" altLang="en-US" smtClean="0"/>
              <a:pPr/>
              <a:t>19</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2</a:t>
            </a:fld>
            <a:endParaRPr lang="en-CA" altLang="en-US"/>
          </a:p>
        </p:txBody>
      </p:sp>
    </p:spTree>
    <p:extLst>
      <p:ext uri="{BB962C8B-B14F-4D97-AF65-F5344CB8AC3E}">
        <p14:creationId xmlns:p14="http://schemas.microsoft.com/office/powerpoint/2010/main" val="98493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20</a:t>
            </a:fld>
            <a:endParaRPr lang="en-CA" altLang="en-US"/>
          </a:p>
        </p:txBody>
      </p:sp>
    </p:spTree>
    <p:extLst>
      <p:ext uri="{BB962C8B-B14F-4D97-AF65-F5344CB8AC3E}">
        <p14:creationId xmlns:p14="http://schemas.microsoft.com/office/powerpoint/2010/main" val="2122319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21</a:t>
            </a:fld>
            <a:endParaRPr lang="en-CA" altLang="en-US"/>
          </a:p>
        </p:txBody>
      </p:sp>
    </p:spTree>
    <p:extLst>
      <p:ext uri="{BB962C8B-B14F-4D97-AF65-F5344CB8AC3E}">
        <p14:creationId xmlns:p14="http://schemas.microsoft.com/office/powerpoint/2010/main" val="3581806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22</a:t>
            </a:fld>
            <a:endParaRPr lang="en-CA" altLang="en-US"/>
          </a:p>
        </p:txBody>
      </p:sp>
    </p:spTree>
    <p:extLst>
      <p:ext uri="{BB962C8B-B14F-4D97-AF65-F5344CB8AC3E}">
        <p14:creationId xmlns:p14="http://schemas.microsoft.com/office/powerpoint/2010/main" val="2781177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23</a:t>
            </a:fld>
            <a:endParaRPr lang="en-CA" altLang="en-US"/>
          </a:p>
        </p:txBody>
      </p:sp>
    </p:spTree>
    <p:extLst>
      <p:ext uri="{BB962C8B-B14F-4D97-AF65-F5344CB8AC3E}">
        <p14:creationId xmlns:p14="http://schemas.microsoft.com/office/powerpoint/2010/main" val="1800253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24</a:t>
            </a:fld>
            <a:endParaRPr lang="en-CA" altLang="en-US"/>
          </a:p>
        </p:txBody>
      </p:sp>
    </p:spTree>
    <p:extLst>
      <p:ext uri="{BB962C8B-B14F-4D97-AF65-F5344CB8AC3E}">
        <p14:creationId xmlns:p14="http://schemas.microsoft.com/office/powerpoint/2010/main" val="1436436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25</a:t>
            </a:fld>
            <a:endParaRPr lang="en-CA" altLang="en-US"/>
          </a:p>
        </p:txBody>
      </p:sp>
    </p:spTree>
    <p:extLst>
      <p:ext uri="{BB962C8B-B14F-4D97-AF65-F5344CB8AC3E}">
        <p14:creationId xmlns:p14="http://schemas.microsoft.com/office/powerpoint/2010/main" val="3793637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258349B-0646-41F9-B272-3D1434A1802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8CE2351-9294-4DC5-B95E-DF21AC3098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8676" name="Slide Number Placeholder 3">
            <a:extLst>
              <a:ext uri="{FF2B5EF4-FFF2-40B4-BE49-F238E27FC236}">
                <a16:creationId xmlns:a16="http://schemas.microsoft.com/office/drawing/2014/main" id="{399A8871-17FB-41DB-9D03-A6B608BC89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BEB5F3-90E5-4F12-8C4F-88DABED94B5F}" type="slidenum">
              <a:rPr lang="en-CA" altLang="en-US" smtClean="0"/>
              <a:pPr/>
              <a:t>26</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A8966AA-D9DA-4469-8564-1F13D0AC995D}"/>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3784146-BC3F-4B19-BD30-E7F96836AB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0724" name="Slide Number Placeholder 3">
            <a:extLst>
              <a:ext uri="{FF2B5EF4-FFF2-40B4-BE49-F238E27FC236}">
                <a16:creationId xmlns:a16="http://schemas.microsoft.com/office/drawing/2014/main" id="{2CBA7965-999D-4DC1-B28A-5F5906458E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74CB43-E7C2-4412-8065-3FBFC303BCF0}" type="slidenum">
              <a:rPr lang="en-CA" altLang="en-US" smtClean="0"/>
              <a:pPr/>
              <a:t>27</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26CF760-DE20-41D7-9A2F-2120CA7652CF}"/>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6FA8CF5-7C0B-4CC4-B466-423FF4225E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2A90185F-0B56-4217-AEA4-772202B9A5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6F6F4D-3C04-48D9-817B-1F5A5F676A4A}" type="slidenum">
              <a:rPr lang="en-CA" altLang="en-US" smtClean="0"/>
              <a:pPr/>
              <a:t>28</a:t>
            </a:fld>
            <a:endParaRPr lang="en-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A97C64C-FAD2-4BA3-9875-E203CBB99412}"/>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0BC64C7-C2AF-4B7F-8FCE-ADD159D99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4820" name="Slide Number Placeholder 3">
            <a:extLst>
              <a:ext uri="{FF2B5EF4-FFF2-40B4-BE49-F238E27FC236}">
                <a16:creationId xmlns:a16="http://schemas.microsoft.com/office/drawing/2014/main" id="{0F8DC355-7977-4B69-A716-544C01C7B1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9EA1A2-CD48-4A10-A7B7-98C72608E52B}" type="slidenum">
              <a:rPr lang="en-CA" altLang="en-US" smtClean="0"/>
              <a:pPr/>
              <a:t>29</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3</a:t>
            </a:fld>
            <a:endParaRPr lang="en-CA" altLang="en-US"/>
          </a:p>
        </p:txBody>
      </p:sp>
    </p:spTree>
    <p:extLst>
      <p:ext uri="{BB962C8B-B14F-4D97-AF65-F5344CB8AC3E}">
        <p14:creationId xmlns:p14="http://schemas.microsoft.com/office/powerpoint/2010/main" val="425451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DC23B45-9F09-4E44-9F0C-8D37FB3B2D0B}"/>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DB8B5A79-DD50-4D2C-A5BF-F9052E540A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12292" name="Slide Number Placeholder 3">
            <a:extLst>
              <a:ext uri="{FF2B5EF4-FFF2-40B4-BE49-F238E27FC236}">
                <a16:creationId xmlns:a16="http://schemas.microsoft.com/office/drawing/2014/main" id="{CD91746A-28EF-4FA5-BB3F-B40B7CA76A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62E151-B6A8-4436-A9C6-4949888792B3}" type="slidenum">
              <a:rPr lang="en-CA" altLang="en-US" smtClean="0"/>
              <a:pPr/>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2B09140-C308-42B8-9127-5948756C7206}"/>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63BDAFE-80C3-49B0-9965-F486A4FCB4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8436" name="Slide Number Placeholder 3">
            <a:extLst>
              <a:ext uri="{FF2B5EF4-FFF2-40B4-BE49-F238E27FC236}">
                <a16:creationId xmlns:a16="http://schemas.microsoft.com/office/drawing/2014/main" id="{01A781CC-1B44-4D25-B607-365A3E1AE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1318F7-1C02-49A2-9E5B-2027D7562DCB}" type="slidenum">
              <a:rPr lang="en-CA" altLang="en-US">
                <a:latin typeface="Calibri" panose="020F0502020204030204" pitchFamily="34" charset="0"/>
              </a:rPr>
              <a:pPr/>
              <a:t>5</a:t>
            </a:fld>
            <a:endParaRPr lang="en-CA"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6</a:t>
            </a:fld>
            <a:endParaRPr lang="en-CA" altLang="en-US"/>
          </a:p>
        </p:txBody>
      </p:sp>
    </p:spTree>
    <p:extLst>
      <p:ext uri="{BB962C8B-B14F-4D97-AF65-F5344CB8AC3E}">
        <p14:creationId xmlns:p14="http://schemas.microsoft.com/office/powerpoint/2010/main" val="268234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7</a:t>
            </a:fld>
            <a:endParaRPr lang="en-CA" altLang="en-US"/>
          </a:p>
        </p:txBody>
      </p:sp>
    </p:spTree>
    <p:extLst>
      <p:ext uri="{BB962C8B-B14F-4D97-AF65-F5344CB8AC3E}">
        <p14:creationId xmlns:p14="http://schemas.microsoft.com/office/powerpoint/2010/main" val="217503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8</a:t>
            </a:fld>
            <a:endParaRPr lang="en-CA" altLang="en-US"/>
          </a:p>
        </p:txBody>
      </p:sp>
    </p:spTree>
    <p:extLst>
      <p:ext uri="{BB962C8B-B14F-4D97-AF65-F5344CB8AC3E}">
        <p14:creationId xmlns:p14="http://schemas.microsoft.com/office/powerpoint/2010/main" val="227907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7C8D09-DD6F-4EB0-9F9D-EA6374ABF31C}" type="slidenum">
              <a:rPr lang="en-CA" altLang="en-US" smtClean="0"/>
              <a:pPr>
                <a:defRPr/>
              </a:pPr>
              <a:t>9</a:t>
            </a:fld>
            <a:endParaRPr lang="en-CA" altLang="en-US"/>
          </a:p>
        </p:txBody>
      </p:sp>
    </p:spTree>
    <p:extLst>
      <p:ext uri="{BB962C8B-B14F-4D97-AF65-F5344CB8AC3E}">
        <p14:creationId xmlns:p14="http://schemas.microsoft.com/office/powerpoint/2010/main" val="161544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942BF-3913-43DE-87F8-FE3E2307474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C856995-703D-428E-8C9A-C8F6CB194896}"/>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47F0B48-2783-4246-A585-3FC9CCCAA4ED}"/>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9DF41132-98DA-4872-B351-34A7D549E13B}"/>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22D0B8A1-E75F-4C2A-811E-21169F873E06}"/>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8A447778-6133-4290-A533-89F64B1C7522}"/>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861E414C-4821-4512-9100-CF7F14F7A412}"/>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8A1655A9-0E76-4611-B257-79799F81772C}"/>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AE11849F-A0D1-4CD8-B60E-67B175E275C1}"/>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4D4023E0-A9D3-418B-A180-7D9ADD0B5889}"/>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79E0E9A8-3F4D-4EDE-8139-9706442F95BD}"/>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3244F5A7-7F33-4BDC-AC21-7DB45898D476}"/>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17DEA529-E9F5-4CDC-92B4-E212C21583BF}"/>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A97E0632-FF70-4E60-8E49-05BFB5D5FE69}"/>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872988C0-46F5-494E-B5E0-F31BF274005D}"/>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ED76E4D4-C687-47F3-8C95-244483E7E8BE}"/>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73912D21-934A-43EA-BBD0-8372CD01E927}"/>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B07F1086-8DCD-49FB-B61F-819C3ABAF068}" type="datetimeFigureOut">
              <a:rPr lang="en-CA"/>
              <a:pPr>
                <a:defRPr/>
              </a:pPr>
              <a:t>2025-02-19</a:t>
            </a:fld>
            <a:endParaRPr lang="en-CA"/>
          </a:p>
        </p:txBody>
      </p:sp>
      <p:sp>
        <p:nvSpPr>
          <p:cNvPr id="23" name="Footer Placeholder 16">
            <a:extLst>
              <a:ext uri="{FF2B5EF4-FFF2-40B4-BE49-F238E27FC236}">
                <a16:creationId xmlns:a16="http://schemas.microsoft.com/office/drawing/2014/main" id="{E6771BF0-C3C2-4443-A4D5-7A2D9033614B}"/>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C65974A5-F68D-417D-B033-70DEC73DE316}"/>
              </a:ext>
            </a:extLst>
          </p:cNvPr>
          <p:cNvSpPr>
            <a:spLocks noGrp="1"/>
          </p:cNvSpPr>
          <p:nvPr>
            <p:ph type="sldNum" sz="quarter" idx="12"/>
          </p:nvPr>
        </p:nvSpPr>
        <p:spPr bwMode="auto">
          <a:xfrm>
            <a:off x="1767417" y="4929189"/>
            <a:ext cx="812800" cy="517525"/>
          </a:xfrm>
        </p:spPr>
        <p:txBody>
          <a:bodyPr/>
          <a:lstStyle>
            <a:lvl1pPr>
              <a:defRPr/>
            </a:lvl1pPr>
          </a:lstStyle>
          <a:p>
            <a:pPr>
              <a:defRPr/>
            </a:pPr>
            <a:fld id="{927E3DCD-53E0-4CD3-BEFE-FE2C119E11A9}" type="slidenum">
              <a:rPr lang="en-CA" altLang="en-US"/>
              <a:pPr>
                <a:defRPr/>
              </a:pPr>
              <a:t>‹#›</a:t>
            </a:fld>
            <a:endParaRPr lang="en-CA" altLang="en-US"/>
          </a:p>
        </p:txBody>
      </p:sp>
    </p:spTree>
    <p:extLst>
      <p:ext uri="{BB962C8B-B14F-4D97-AF65-F5344CB8AC3E}">
        <p14:creationId xmlns:p14="http://schemas.microsoft.com/office/powerpoint/2010/main" val="11480378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E6D34A8-B586-412D-AB3C-C0D8B43D2C7D}"/>
              </a:ext>
            </a:extLst>
          </p:cNvPr>
          <p:cNvSpPr>
            <a:spLocks noGrp="1"/>
          </p:cNvSpPr>
          <p:nvPr>
            <p:ph type="dt" sz="half" idx="10"/>
          </p:nvPr>
        </p:nvSpPr>
        <p:spPr/>
        <p:txBody>
          <a:bodyPr/>
          <a:lstStyle>
            <a:lvl1pPr>
              <a:defRPr/>
            </a:lvl1pPr>
          </a:lstStyle>
          <a:p>
            <a:pPr>
              <a:defRPr/>
            </a:pPr>
            <a:fld id="{56F4B294-4E77-4EEE-8587-BFB0D36EED53}" type="datetimeFigureOut">
              <a:rPr lang="en-CA"/>
              <a:pPr>
                <a:defRPr/>
              </a:pPr>
              <a:t>2025-02-19</a:t>
            </a:fld>
            <a:endParaRPr lang="en-CA"/>
          </a:p>
        </p:txBody>
      </p:sp>
      <p:sp>
        <p:nvSpPr>
          <p:cNvPr id="5" name="Footer Placeholder 2">
            <a:extLst>
              <a:ext uri="{FF2B5EF4-FFF2-40B4-BE49-F238E27FC236}">
                <a16:creationId xmlns:a16="http://schemas.microsoft.com/office/drawing/2014/main" id="{DD53AB37-5147-40FB-8060-6DC766DE2C8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75F8D0E1-4FE0-4BF7-B808-A9B52AF9C062}"/>
              </a:ext>
            </a:extLst>
          </p:cNvPr>
          <p:cNvSpPr>
            <a:spLocks noGrp="1"/>
          </p:cNvSpPr>
          <p:nvPr>
            <p:ph type="sldNum" sz="quarter" idx="12"/>
          </p:nvPr>
        </p:nvSpPr>
        <p:spPr/>
        <p:txBody>
          <a:bodyPr/>
          <a:lstStyle>
            <a:lvl1pPr>
              <a:defRPr/>
            </a:lvl1pPr>
          </a:lstStyle>
          <a:p>
            <a:pPr>
              <a:defRPr/>
            </a:pPr>
            <a:fld id="{4B554BEA-8E3C-4263-B92E-31DBCBC24730}" type="slidenum">
              <a:rPr lang="en-CA" altLang="en-US"/>
              <a:pPr>
                <a:defRPr/>
              </a:pPr>
              <a:t>‹#›</a:t>
            </a:fld>
            <a:endParaRPr lang="en-CA" altLang="en-US"/>
          </a:p>
        </p:txBody>
      </p:sp>
    </p:spTree>
    <p:extLst>
      <p:ext uri="{BB962C8B-B14F-4D97-AF65-F5344CB8AC3E}">
        <p14:creationId xmlns:p14="http://schemas.microsoft.com/office/powerpoint/2010/main" val="51550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68306B5-D5AB-4201-B802-1E3143701367}"/>
              </a:ext>
            </a:extLst>
          </p:cNvPr>
          <p:cNvSpPr>
            <a:spLocks noGrp="1"/>
          </p:cNvSpPr>
          <p:nvPr>
            <p:ph type="dt" sz="half" idx="10"/>
          </p:nvPr>
        </p:nvSpPr>
        <p:spPr/>
        <p:txBody>
          <a:bodyPr/>
          <a:lstStyle>
            <a:lvl1pPr>
              <a:defRPr/>
            </a:lvl1pPr>
          </a:lstStyle>
          <a:p>
            <a:pPr>
              <a:defRPr/>
            </a:pPr>
            <a:fld id="{A6494678-9764-4B89-A8BD-C264558035AF}" type="datetimeFigureOut">
              <a:rPr lang="en-CA"/>
              <a:pPr>
                <a:defRPr/>
              </a:pPr>
              <a:t>2025-02-19</a:t>
            </a:fld>
            <a:endParaRPr lang="en-CA"/>
          </a:p>
        </p:txBody>
      </p:sp>
      <p:sp>
        <p:nvSpPr>
          <p:cNvPr id="5" name="Footer Placeholder 2">
            <a:extLst>
              <a:ext uri="{FF2B5EF4-FFF2-40B4-BE49-F238E27FC236}">
                <a16:creationId xmlns:a16="http://schemas.microsoft.com/office/drawing/2014/main" id="{872AD456-9C94-49C3-8B5D-5F648721B4A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C362A7E1-A8D2-4C8B-AAF8-1391628E4539}"/>
              </a:ext>
            </a:extLst>
          </p:cNvPr>
          <p:cNvSpPr>
            <a:spLocks noGrp="1"/>
          </p:cNvSpPr>
          <p:nvPr>
            <p:ph type="sldNum" sz="quarter" idx="12"/>
          </p:nvPr>
        </p:nvSpPr>
        <p:spPr/>
        <p:txBody>
          <a:bodyPr/>
          <a:lstStyle>
            <a:lvl1pPr>
              <a:defRPr/>
            </a:lvl1pPr>
          </a:lstStyle>
          <a:p>
            <a:pPr>
              <a:defRPr/>
            </a:pPr>
            <a:fld id="{C0621D97-B357-4874-A016-DCA7634BCD20}" type="slidenum">
              <a:rPr lang="en-CA" altLang="en-US"/>
              <a:pPr>
                <a:defRPr/>
              </a:pPr>
              <a:t>‹#›</a:t>
            </a:fld>
            <a:endParaRPr lang="en-CA" altLang="en-US"/>
          </a:p>
        </p:txBody>
      </p:sp>
    </p:spTree>
    <p:extLst>
      <p:ext uri="{BB962C8B-B14F-4D97-AF65-F5344CB8AC3E}">
        <p14:creationId xmlns:p14="http://schemas.microsoft.com/office/powerpoint/2010/main" val="412848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0972A87A-9245-4B34-BA0B-80AA1490F113}"/>
              </a:ext>
            </a:extLst>
          </p:cNvPr>
          <p:cNvSpPr>
            <a:spLocks noGrp="1"/>
          </p:cNvSpPr>
          <p:nvPr>
            <p:ph type="dt" sz="half" idx="10"/>
          </p:nvPr>
        </p:nvSpPr>
        <p:spPr/>
        <p:txBody>
          <a:bodyPr rtlCol="0"/>
          <a:lstStyle>
            <a:lvl1pPr>
              <a:defRPr/>
            </a:lvl1pPr>
          </a:lstStyle>
          <a:p>
            <a:pPr>
              <a:defRPr/>
            </a:pPr>
            <a:fld id="{2345EE4C-4C57-414A-8AFF-A7E0DF845DD6}" type="datetimeFigureOut">
              <a:rPr lang="en-CA"/>
              <a:pPr>
                <a:defRPr/>
              </a:pPr>
              <a:t>2025-02-19</a:t>
            </a:fld>
            <a:endParaRPr lang="en-CA"/>
          </a:p>
        </p:txBody>
      </p:sp>
      <p:sp>
        <p:nvSpPr>
          <p:cNvPr id="5" name="Slide Number Placeholder 8">
            <a:extLst>
              <a:ext uri="{FF2B5EF4-FFF2-40B4-BE49-F238E27FC236}">
                <a16:creationId xmlns:a16="http://schemas.microsoft.com/office/drawing/2014/main" id="{235599D8-E0AB-41F9-B22D-ED25D9FE3899}"/>
              </a:ext>
            </a:extLst>
          </p:cNvPr>
          <p:cNvSpPr>
            <a:spLocks noGrp="1"/>
          </p:cNvSpPr>
          <p:nvPr>
            <p:ph type="sldNum" sz="quarter" idx="11"/>
          </p:nvPr>
        </p:nvSpPr>
        <p:spPr/>
        <p:txBody>
          <a:bodyPr/>
          <a:lstStyle>
            <a:lvl1pPr>
              <a:defRPr/>
            </a:lvl1pPr>
          </a:lstStyle>
          <a:p>
            <a:pPr>
              <a:defRPr/>
            </a:pPr>
            <a:fld id="{3E7EEE46-9B28-4498-A7CB-CCBE4F949A1C}"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F2E83ECC-9F5B-4B82-8FEB-E1D9A579C1B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11715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73DB05-7597-4D11-88C8-0900C629CD2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EB4DF57-09DB-497A-94E9-EF660994900F}"/>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9D5F231-914C-436A-827B-D1FF4C15D631}"/>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25B9EA63-10D7-4D1C-BEC7-9747CE0D0196}"/>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F8AEBE19-B7C3-47A4-B9EF-CD46FD12939C}"/>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C9DED39A-8C0F-4536-8D7B-34AC770B297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827F4CFC-B95D-4B1C-A496-C1A7FFE6EF41}"/>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BDA9FE18-4EE5-488B-A2ED-31A71CCCF93D}"/>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B860554F-CE35-454C-AF88-9D0BCA9745A9}"/>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540FA644-49F8-4C6B-95F0-A68507A7DEFC}"/>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EDA3CD17-8F95-4834-95D5-B85F55EB49C3}"/>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0D695C95-F8DA-4327-B239-E025FAC7EC74}"/>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15560A5F-246B-4AD6-8168-85B1E286052A}"/>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4618528B-42BB-474F-B187-C1A910433CF3}"/>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7C718D7E-E1BA-46F9-A9F5-1A4F15A75757}"/>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DF3815E0-84A6-4218-AE35-0531EC907475}"/>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73E94FE4-522C-4D03-BE73-9BC486E0488F}"/>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4409848F-9178-4286-BFD6-E24B79E689C2}" type="datetimeFigureOut">
              <a:rPr lang="en-CA"/>
              <a:pPr>
                <a:defRPr/>
              </a:pPr>
              <a:t>2025-02-19</a:t>
            </a:fld>
            <a:endParaRPr lang="en-CA"/>
          </a:p>
        </p:txBody>
      </p:sp>
      <p:sp>
        <p:nvSpPr>
          <p:cNvPr id="21" name="Footer Placeholder 4">
            <a:extLst>
              <a:ext uri="{FF2B5EF4-FFF2-40B4-BE49-F238E27FC236}">
                <a16:creationId xmlns:a16="http://schemas.microsoft.com/office/drawing/2014/main" id="{3DB817C6-8FCB-468A-BB7E-74FA9BFB16FF}"/>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D34EB582-694A-4CAA-B391-0508AA191434}"/>
              </a:ext>
            </a:extLst>
          </p:cNvPr>
          <p:cNvSpPr>
            <a:spLocks noGrp="1"/>
          </p:cNvSpPr>
          <p:nvPr>
            <p:ph type="sldNum" sz="quarter" idx="12"/>
          </p:nvPr>
        </p:nvSpPr>
        <p:spPr bwMode="auto">
          <a:xfrm>
            <a:off x="1786467" y="4929189"/>
            <a:ext cx="812800" cy="517525"/>
          </a:xfrm>
        </p:spPr>
        <p:txBody>
          <a:bodyPr/>
          <a:lstStyle>
            <a:lvl1pPr>
              <a:defRPr/>
            </a:lvl1pPr>
          </a:lstStyle>
          <a:p>
            <a:pPr>
              <a:defRPr/>
            </a:pPr>
            <a:fld id="{6CC4CFE3-E67B-4623-8A52-0C9A29CA8A96}" type="slidenum">
              <a:rPr lang="en-CA" altLang="en-US"/>
              <a:pPr>
                <a:defRPr/>
              </a:pPr>
              <a:t>‹#›</a:t>
            </a:fld>
            <a:endParaRPr lang="en-CA" altLang="en-US"/>
          </a:p>
        </p:txBody>
      </p:sp>
    </p:spTree>
    <p:extLst>
      <p:ext uri="{BB962C8B-B14F-4D97-AF65-F5344CB8AC3E}">
        <p14:creationId xmlns:p14="http://schemas.microsoft.com/office/powerpoint/2010/main" val="32625879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EBB36DD9-3244-488F-B46B-8E3B96705B91}"/>
              </a:ext>
            </a:extLst>
          </p:cNvPr>
          <p:cNvSpPr>
            <a:spLocks noGrp="1"/>
          </p:cNvSpPr>
          <p:nvPr>
            <p:ph type="dt" sz="half" idx="10"/>
          </p:nvPr>
        </p:nvSpPr>
        <p:spPr/>
        <p:txBody>
          <a:bodyPr/>
          <a:lstStyle>
            <a:lvl1pPr>
              <a:defRPr/>
            </a:lvl1pPr>
          </a:lstStyle>
          <a:p>
            <a:pPr>
              <a:defRPr/>
            </a:pPr>
            <a:fld id="{253447EF-2E20-4843-9CFF-61641B26B06A}" type="datetimeFigureOut">
              <a:rPr lang="en-CA"/>
              <a:pPr>
                <a:defRPr/>
              </a:pPr>
              <a:t>2025-02-19</a:t>
            </a:fld>
            <a:endParaRPr lang="en-CA"/>
          </a:p>
        </p:txBody>
      </p:sp>
      <p:sp>
        <p:nvSpPr>
          <p:cNvPr id="6" name="Footer Placeholder 2">
            <a:extLst>
              <a:ext uri="{FF2B5EF4-FFF2-40B4-BE49-F238E27FC236}">
                <a16:creationId xmlns:a16="http://schemas.microsoft.com/office/drawing/2014/main" id="{80BB260E-2E2B-4220-9CB8-B4574F09476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CBB16FE1-2C83-4EFB-8592-A5E2CB9E6C2B}"/>
              </a:ext>
            </a:extLst>
          </p:cNvPr>
          <p:cNvSpPr>
            <a:spLocks noGrp="1"/>
          </p:cNvSpPr>
          <p:nvPr>
            <p:ph type="sldNum" sz="quarter" idx="12"/>
          </p:nvPr>
        </p:nvSpPr>
        <p:spPr/>
        <p:txBody>
          <a:bodyPr/>
          <a:lstStyle>
            <a:lvl1pPr>
              <a:defRPr/>
            </a:lvl1pPr>
          </a:lstStyle>
          <a:p>
            <a:pPr>
              <a:defRPr/>
            </a:pPr>
            <a:fld id="{1A88747F-AB42-4BE2-954A-2F52F62FF9E9}" type="slidenum">
              <a:rPr lang="en-CA" altLang="en-US"/>
              <a:pPr>
                <a:defRPr/>
              </a:pPr>
              <a:t>‹#›</a:t>
            </a:fld>
            <a:endParaRPr lang="en-CA" altLang="en-US"/>
          </a:p>
        </p:txBody>
      </p:sp>
    </p:spTree>
    <p:extLst>
      <p:ext uri="{BB962C8B-B14F-4D97-AF65-F5344CB8AC3E}">
        <p14:creationId xmlns:p14="http://schemas.microsoft.com/office/powerpoint/2010/main" val="57784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3CB79526-B83C-41DA-B560-8671A65C5E1C}"/>
              </a:ext>
            </a:extLst>
          </p:cNvPr>
          <p:cNvSpPr>
            <a:spLocks noGrp="1"/>
          </p:cNvSpPr>
          <p:nvPr>
            <p:ph type="dt" sz="half" idx="10"/>
          </p:nvPr>
        </p:nvSpPr>
        <p:spPr/>
        <p:txBody>
          <a:bodyPr/>
          <a:lstStyle>
            <a:lvl1pPr>
              <a:defRPr/>
            </a:lvl1pPr>
          </a:lstStyle>
          <a:p>
            <a:pPr>
              <a:defRPr/>
            </a:pPr>
            <a:fld id="{6C92AEBA-C0C9-42C4-9240-0FF4B9BABFB4}" type="datetimeFigureOut">
              <a:rPr lang="en-CA"/>
              <a:pPr>
                <a:defRPr/>
              </a:pPr>
              <a:t>2025-02-19</a:t>
            </a:fld>
            <a:endParaRPr lang="en-CA"/>
          </a:p>
        </p:txBody>
      </p:sp>
      <p:sp>
        <p:nvSpPr>
          <p:cNvPr id="8" name="Footer Placeholder 2">
            <a:extLst>
              <a:ext uri="{FF2B5EF4-FFF2-40B4-BE49-F238E27FC236}">
                <a16:creationId xmlns:a16="http://schemas.microsoft.com/office/drawing/2014/main" id="{332DB546-E983-4A19-BC94-EFF16571318B}"/>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E848437C-25AC-4BB7-B4AD-862A35958BEC}"/>
              </a:ext>
            </a:extLst>
          </p:cNvPr>
          <p:cNvSpPr>
            <a:spLocks noGrp="1"/>
          </p:cNvSpPr>
          <p:nvPr>
            <p:ph type="sldNum" sz="quarter" idx="12"/>
          </p:nvPr>
        </p:nvSpPr>
        <p:spPr/>
        <p:txBody>
          <a:bodyPr/>
          <a:lstStyle>
            <a:lvl1pPr>
              <a:defRPr/>
            </a:lvl1pPr>
          </a:lstStyle>
          <a:p>
            <a:pPr>
              <a:defRPr/>
            </a:pPr>
            <a:fld id="{13373BD4-7D6B-449D-835D-976D7A7E3DE9}" type="slidenum">
              <a:rPr lang="en-CA" altLang="en-US"/>
              <a:pPr>
                <a:defRPr/>
              </a:pPr>
              <a:t>‹#›</a:t>
            </a:fld>
            <a:endParaRPr lang="en-CA" altLang="en-US"/>
          </a:p>
        </p:txBody>
      </p:sp>
    </p:spTree>
    <p:extLst>
      <p:ext uri="{BB962C8B-B14F-4D97-AF65-F5344CB8AC3E}">
        <p14:creationId xmlns:p14="http://schemas.microsoft.com/office/powerpoint/2010/main" val="284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EEABBE3E-5314-4DAF-8A69-2991F1030AF1}"/>
              </a:ext>
            </a:extLst>
          </p:cNvPr>
          <p:cNvSpPr>
            <a:spLocks noGrp="1"/>
          </p:cNvSpPr>
          <p:nvPr>
            <p:ph type="dt" sz="half" idx="10"/>
          </p:nvPr>
        </p:nvSpPr>
        <p:spPr/>
        <p:txBody>
          <a:bodyPr rtlCol="0"/>
          <a:lstStyle>
            <a:lvl1pPr>
              <a:defRPr/>
            </a:lvl1pPr>
          </a:lstStyle>
          <a:p>
            <a:pPr>
              <a:defRPr/>
            </a:pPr>
            <a:fld id="{216F9FA1-69EF-4295-89F1-0F473C97F647}" type="datetimeFigureOut">
              <a:rPr lang="en-CA"/>
              <a:pPr>
                <a:defRPr/>
              </a:pPr>
              <a:t>2025-02-19</a:t>
            </a:fld>
            <a:endParaRPr lang="en-CA"/>
          </a:p>
        </p:txBody>
      </p:sp>
      <p:sp>
        <p:nvSpPr>
          <p:cNvPr id="4" name="Slide Number Placeholder 6">
            <a:extLst>
              <a:ext uri="{FF2B5EF4-FFF2-40B4-BE49-F238E27FC236}">
                <a16:creationId xmlns:a16="http://schemas.microsoft.com/office/drawing/2014/main" id="{E9864FBE-A714-4D70-AD17-35C271CDF8CD}"/>
              </a:ext>
            </a:extLst>
          </p:cNvPr>
          <p:cNvSpPr>
            <a:spLocks noGrp="1"/>
          </p:cNvSpPr>
          <p:nvPr>
            <p:ph type="sldNum" sz="quarter" idx="11"/>
          </p:nvPr>
        </p:nvSpPr>
        <p:spPr/>
        <p:txBody>
          <a:bodyPr/>
          <a:lstStyle>
            <a:lvl1pPr>
              <a:defRPr/>
            </a:lvl1pPr>
          </a:lstStyle>
          <a:p>
            <a:pPr>
              <a:defRPr/>
            </a:pPr>
            <a:fld id="{94BC6093-CE73-4C7C-80D9-FAE25FF16445}"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33D00B9B-337A-4BAE-895F-B2BDE1C688D8}"/>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89248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A25E29B4-4CB5-4070-B7CC-A6A73970FD72}"/>
              </a:ext>
            </a:extLst>
          </p:cNvPr>
          <p:cNvSpPr>
            <a:spLocks noGrp="1"/>
          </p:cNvSpPr>
          <p:nvPr>
            <p:ph type="dt" sz="half" idx="10"/>
          </p:nvPr>
        </p:nvSpPr>
        <p:spPr/>
        <p:txBody>
          <a:bodyPr/>
          <a:lstStyle>
            <a:lvl1pPr>
              <a:defRPr/>
            </a:lvl1pPr>
          </a:lstStyle>
          <a:p>
            <a:pPr>
              <a:defRPr/>
            </a:pPr>
            <a:fld id="{13DD1F5C-5B09-4A43-AC71-7220D764B5FC}" type="datetimeFigureOut">
              <a:rPr lang="en-CA"/>
              <a:pPr>
                <a:defRPr/>
              </a:pPr>
              <a:t>2025-02-19</a:t>
            </a:fld>
            <a:endParaRPr lang="en-CA"/>
          </a:p>
        </p:txBody>
      </p:sp>
      <p:sp>
        <p:nvSpPr>
          <p:cNvPr id="3" name="Footer Placeholder 2">
            <a:extLst>
              <a:ext uri="{FF2B5EF4-FFF2-40B4-BE49-F238E27FC236}">
                <a16:creationId xmlns:a16="http://schemas.microsoft.com/office/drawing/2014/main" id="{0D7E23AF-7503-457C-A465-EB5A3A6580A3}"/>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55595D64-936F-4261-8C68-AF4994E976A9}"/>
              </a:ext>
            </a:extLst>
          </p:cNvPr>
          <p:cNvSpPr>
            <a:spLocks noGrp="1"/>
          </p:cNvSpPr>
          <p:nvPr>
            <p:ph type="sldNum" sz="quarter" idx="12"/>
          </p:nvPr>
        </p:nvSpPr>
        <p:spPr/>
        <p:txBody>
          <a:bodyPr/>
          <a:lstStyle>
            <a:lvl1pPr>
              <a:defRPr/>
            </a:lvl1pPr>
          </a:lstStyle>
          <a:p>
            <a:pPr>
              <a:defRPr/>
            </a:pPr>
            <a:fld id="{137CBFFE-B6B7-4D85-8FF8-9D3F06A052C6}" type="slidenum">
              <a:rPr lang="en-CA" altLang="en-US"/>
              <a:pPr>
                <a:defRPr/>
              </a:pPr>
              <a:t>‹#›</a:t>
            </a:fld>
            <a:endParaRPr lang="en-CA" altLang="en-US"/>
          </a:p>
        </p:txBody>
      </p:sp>
    </p:spTree>
    <p:extLst>
      <p:ext uri="{BB962C8B-B14F-4D97-AF65-F5344CB8AC3E}">
        <p14:creationId xmlns:p14="http://schemas.microsoft.com/office/powerpoint/2010/main" val="77398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EF47AF52-CC2B-43B5-8FC3-79BCBCA9D872}"/>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DF6F8466-7CBA-4163-AA9A-A26DF127CC3D}"/>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996B0C80-8347-45E3-9C5F-BCE83712D811}"/>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 name="Straight Connector 17">
            <a:extLst>
              <a:ext uri="{FF2B5EF4-FFF2-40B4-BE49-F238E27FC236}">
                <a16:creationId xmlns:a16="http://schemas.microsoft.com/office/drawing/2014/main" id="{6D2121CC-8EF7-496F-82B2-CB2DD222FFDC}"/>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 name="Rectangle 8">
            <a:extLst>
              <a:ext uri="{FF2B5EF4-FFF2-40B4-BE49-F238E27FC236}">
                <a16:creationId xmlns:a16="http://schemas.microsoft.com/office/drawing/2014/main" id="{31E5ED6F-0ECC-48EE-94A8-115BFB663D7F}"/>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30FADA12-8CDC-4323-817D-D1D749289B67}"/>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 name="Oval 10">
            <a:extLst>
              <a:ext uri="{FF2B5EF4-FFF2-40B4-BE49-F238E27FC236}">
                <a16:creationId xmlns:a16="http://schemas.microsoft.com/office/drawing/2014/main" id="{C74B6961-14D7-458C-B318-4BA22E5D9EFC}"/>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9AC325FB-F6D4-41F9-B83C-B3D6FF3634E9}"/>
              </a:ext>
            </a:extLst>
          </p:cNvPr>
          <p:cNvSpPr>
            <a:spLocks noGrp="1"/>
          </p:cNvSpPr>
          <p:nvPr>
            <p:ph type="dt" sz="half" idx="10"/>
          </p:nvPr>
        </p:nvSpPr>
        <p:spPr/>
        <p:txBody>
          <a:bodyPr rtlCol="0"/>
          <a:lstStyle>
            <a:lvl1pPr>
              <a:defRPr/>
            </a:lvl1pPr>
          </a:lstStyle>
          <a:p>
            <a:pPr>
              <a:defRPr/>
            </a:pPr>
            <a:fld id="{8E4E466B-EB0A-4E1B-BB6D-80063513917B}" type="datetimeFigureOut">
              <a:rPr lang="en-CA"/>
              <a:pPr>
                <a:defRPr/>
              </a:pPr>
              <a:t>2025-02-19</a:t>
            </a:fld>
            <a:endParaRPr lang="en-CA"/>
          </a:p>
        </p:txBody>
      </p:sp>
      <p:sp>
        <p:nvSpPr>
          <p:cNvPr id="13" name="Slide Number Placeholder 21">
            <a:extLst>
              <a:ext uri="{FF2B5EF4-FFF2-40B4-BE49-F238E27FC236}">
                <a16:creationId xmlns:a16="http://schemas.microsoft.com/office/drawing/2014/main" id="{EED31C07-61FB-4885-952E-2A98E50FECC2}"/>
              </a:ext>
            </a:extLst>
          </p:cNvPr>
          <p:cNvSpPr>
            <a:spLocks noGrp="1"/>
          </p:cNvSpPr>
          <p:nvPr>
            <p:ph type="sldNum" sz="quarter" idx="11"/>
          </p:nvPr>
        </p:nvSpPr>
        <p:spPr/>
        <p:txBody>
          <a:bodyPr/>
          <a:lstStyle>
            <a:lvl1pPr>
              <a:defRPr/>
            </a:lvl1pPr>
          </a:lstStyle>
          <a:p>
            <a:pPr>
              <a:defRPr/>
            </a:pPr>
            <a:fld id="{EB845F1C-B350-4D9D-8BDF-FC70AEF821D8}"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5775974E-6317-4175-926D-21C4311C9EC4}"/>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6270049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BA5EA063-BDC4-4D14-969D-8F3268D37CC5}"/>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BBB083E1-7F3D-43AC-A26A-5F5BDC3B483C}"/>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B9C2181C-73C4-4605-8707-A300F86F67E9}"/>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 name="Rectangle 7">
            <a:extLst>
              <a:ext uri="{FF2B5EF4-FFF2-40B4-BE49-F238E27FC236}">
                <a16:creationId xmlns:a16="http://schemas.microsoft.com/office/drawing/2014/main" id="{295F4AB6-0188-49AF-BAA2-F4FDFCCF496C}"/>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1C7C69A7-B116-48AC-A960-675216D8E39C}"/>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Straight Connector 9">
            <a:extLst>
              <a:ext uri="{FF2B5EF4-FFF2-40B4-BE49-F238E27FC236}">
                <a16:creationId xmlns:a16="http://schemas.microsoft.com/office/drawing/2014/main" id="{D575B706-42AC-4DAE-9E43-92A00226C12B}"/>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A50CED2D-5166-4261-9DD2-1C7E2B049A44}"/>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A220A3C8-1411-4355-BB4D-6BD9F7F53CA3}"/>
              </a:ext>
            </a:extLst>
          </p:cNvPr>
          <p:cNvSpPr>
            <a:spLocks noGrp="1"/>
          </p:cNvSpPr>
          <p:nvPr>
            <p:ph type="dt" sz="half" idx="10"/>
          </p:nvPr>
        </p:nvSpPr>
        <p:spPr/>
        <p:txBody>
          <a:bodyPr rtlCol="0"/>
          <a:lstStyle>
            <a:lvl1pPr>
              <a:defRPr/>
            </a:lvl1pPr>
          </a:lstStyle>
          <a:p>
            <a:pPr>
              <a:defRPr/>
            </a:pPr>
            <a:fld id="{4325F8A2-14C5-459A-BF24-3DED35ABB284}" type="datetimeFigureOut">
              <a:rPr lang="en-CA"/>
              <a:pPr>
                <a:defRPr/>
              </a:pPr>
              <a:t>2025-02-19</a:t>
            </a:fld>
            <a:endParaRPr lang="en-CA"/>
          </a:p>
        </p:txBody>
      </p:sp>
      <p:sp>
        <p:nvSpPr>
          <p:cNvPr id="13" name="Slide Number Placeholder 17">
            <a:extLst>
              <a:ext uri="{FF2B5EF4-FFF2-40B4-BE49-F238E27FC236}">
                <a16:creationId xmlns:a16="http://schemas.microsoft.com/office/drawing/2014/main" id="{0B8C18C2-DDA4-4767-A6CE-0237E7FDE678}"/>
              </a:ext>
            </a:extLst>
          </p:cNvPr>
          <p:cNvSpPr>
            <a:spLocks noGrp="1"/>
          </p:cNvSpPr>
          <p:nvPr>
            <p:ph type="sldNum" sz="quarter" idx="11"/>
          </p:nvPr>
        </p:nvSpPr>
        <p:spPr/>
        <p:txBody>
          <a:bodyPr/>
          <a:lstStyle>
            <a:lvl1pPr>
              <a:defRPr/>
            </a:lvl1pPr>
          </a:lstStyle>
          <a:p>
            <a:pPr>
              <a:defRPr/>
            </a:pPr>
            <a:fld id="{40023F00-5A77-4189-AAB0-834DB560D815}"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14799CA5-9AC0-467D-97EB-246EF9E80B35}"/>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98200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B3363F65-7DE4-4F0D-B671-BE7EA9EA5E2B}"/>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A7E5D319-C2A3-4B66-BB9B-4BD1E35E286C}"/>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8C3E6A2A-AD17-4C97-8926-B65B8FBF7F07}"/>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B5FF2F0-0E18-4716-AC6D-667787912CF8}"/>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C7B00B6B-F7B3-4F61-89F4-C4F610C0170F}" type="datetimeFigureOut">
              <a:rPr lang="en-CA"/>
              <a:pPr>
                <a:defRPr/>
              </a:pPr>
              <a:t>2025-02-19</a:t>
            </a:fld>
            <a:endParaRPr lang="en-CA"/>
          </a:p>
        </p:txBody>
      </p:sp>
      <p:sp>
        <p:nvSpPr>
          <p:cNvPr id="3" name="Footer Placeholder 2">
            <a:extLst>
              <a:ext uri="{FF2B5EF4-FFF2-40B4-BE49-F238E27FC236}">
                <a16:creationId xmlns:a16="http://schemas.microsoft.com/office/drawing/2014/main" id="{D405176F-0492-420E-A226-7875C417FAD9}"/>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2C98BBBF-EA68-413D-81C9-B24E94D2E56D}"/>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7FE09488-DBB6-4570-8E1B-9B6C098C7B07}"/>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Rectangle 9">
            <a:extLst>
              <a:ext uri="{FF2B5EF4-FFF2-40B4-BE49-F238E27FC236}">
                <a16:creationId xmlns:a16="http://schemas.microsoft.com/office/drawing/2014/main" id="{3C6CCE9B-40BB-430D-9C13-7A1EEE04029B}"/>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79A763C3-96A1-4214-9F51-7D29CA389EDA}"/>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 name="Oval 11">
            <a:extLst>
              <a:ext uri="{FF2B5EF4-FFF2-40B4-BE49-F238E27FC236}">
                <a16:creationId xmlns:a16="http://schemas.microsoft.com/office/drawing/2014/main" id="{A63E7198-448A-40F4-88B0-5842E956F43D}"/>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0490BE41-8AE4-4033-AAEF-A4D5AD73B396}"/>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a:defRPr/>
            </a:pPr>
            <a:fld id="{7DE88467-4053-4117-BB4C-1959EF0E63A4}"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63" r:id="rId4"/>
    <p:sldLayoutId id="2147483764" r:id="rId5"/>
    <p:sldLayoutId id="2147483771" r:id="rId6"/>
    <p:sldLayoutId id="2147483765" r:id="rId7"/>
    <p:sldLayoutId id="2147483772" r:id="rId8"/>
    <p:sldLayoutId id="2147483773" r:id="rId9"/>
    <p:sldLayoutId id="2147483766" r:id="rId10"/>
    <p:sldLayoutId id="21474837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defRPr>
      </a:lvl2pPr>
      <a:lvl3pPr algn="l" rtl="0" eaLnBrk="0" fontAlgn="base" hangingPunct="0">
        <a:spcBef>
          <a:spcPct val="0"/>
        </a:spcBef>
        <a:spcAft>
          <a:spcPct val="0"/>
        </a:spcAft>
        <a:defRPr sz="3000">
          <a:solidFill>
            <a:schemeClr val="tx2"/>
          </a:solidFill>
          <a:latin typeface="Century Schoolbook" panose="02040604050505020304" pitchFamily="18" charset="0"/>
        </a:defRPr>
      </a:lvl3pPr>
      <a:lvl4pPr algn="l" rtl="0" eaLnBrk="0" fontAlgn="base" hangingPunct="0">
        <a:spcBef>
          <a:spcPct val="0"/>
        </a:spcBef>
        <a:spcAft>
          <a:spcPct val="0"/>
        </a:spcAft>
        <a:defRPr sz="3000">
          <a:solidFill>
            <a:schemeClr val="tx2"/>
          </a:solidFill>
          <a:latin typeface="Century Schoolbook" panose="02040604050505020304" pitchFamily="18" charset="0"/>
        </a:defRPr>
      </a:lvl4pPr>
      <a:lvl5pPr algn="l" rtl="0" eaLnBrk="0" fontAlgn="base" hangingPunct="0">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25.bin"/><Relationship Id="rId18" Type="http://schemas.openxmlformats.org/officeDocument/2006/relationships/image" Target="../media/image22.wmf"/><Relationship Id="rId26" Type="http://schemas.openxmlformats.org/officeDocument/2006/relationships/image" Target="../media/image33.wmf"/><Relationship Id="rId39" Type="http://schemas.openxmlformats.org/officeDocument/2006/relationships/image" Target="../media/image40.wmf"/><Relationship Id="rId21" Type="http://schemas.openxmlformats.org/officeDocument/2006/relationships/image" Target="../media/image31.png"/><Relationship Id="rId34" Type="http://schemas.openxmlformats.org/officeDocument/2006/relationships/oleObject" Target="../embeddings/oleObject35.bin"/><Relationship Id="rId7" Type="http://schemas.openxmlformats.org/officeDocument/2006/relationships/image" Target="../media/image24.wmf"/><Relationship Id="rId12" Type="http://schemas.openxmlformats.org/officeDocument/2006/relationships/image" Target="../media/image27.png"/><Relationship Id="rId17" Type="http://schemas.openxmlformats.org/officeDocument/2006/relationships/oleObject" Target="../embeddings/oleObject20.bin"/><Relationship Id="rId25" Type="http://schemas.openxmlformats.org/officeDocument/2006/relationships/oleObject" Target="../embeddings/oleObject30.bin"/><Relationship Id="rId33" Type="http://schemas.openxmlformats.org/officeDocument/2006/relationships/oleObject" Target="../embeddings/oleObject34.bin"/><Relationship Id="rId38"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29.wmf"/><Relationship Id="rId20" Type="http://schemas.openxmlformats.org/officeDocument/2006/relationships/image" Target="../media/image30.wmf"/><Relationship Id="rId29" Type="http://schemas.openxmlformats.org/officeDocument/2006/relationships/image" Target="../media/image36.png"/><Relationship Id="rId1" Type="http://schemas.openxmlformats.org/officeDocument/2006/relationships/tags" Target="../tags/tag11.xml"/><Relationship Id="rId6" Type="http://schemas.openxmlformats.org/officeDocument/2006/relationships/oleObject" Target="../embeddings/oleObject22.bin"/><Relationship Id="rId11" Type="http://schemas.openxmlformats.org/officeDocument/2006/relationships/image" Target="../media/image26.wmf"/><Relationship Id="rId24" Type="http://schemas.openxmlformats.org/officeDocument/2006/relationships/image" Target="../media/image32.wmf"/><Relationship Id="rId32" Type="http://schemas.openxmlformats.org/officeDocument/2006/relationships/oleObject" Target="../embeddings/oleObject33.bin"/><Relationship Id="rId37" Type="http://schemas.openxmlformats.org/officeDocument/2006/relationships/image" Target="../media/image39.wmf"/><Relationship Id="rId5" Type="http://schemas.openxmlformats.org/officeDocument/2006/relationships/image" Target="../media/image25.png"/><Relationship Id="rId15" Type="http://schemas.openxmlformats.org/officeDocument/2006/relationships/oleObject" Target="../embeddings/oleObject26.bin"/><Relationship Id="rId23" Type="http://schemas.openxmlformats.org/officeDocument/2006/relationships/oleObject" Target="../embeddings/oleObject29.bin"/><Relationship Id="rId28" Type="http://schemas.openxmlformats.org/officeDocument/2006/relationships/image" Target="../media/image34.wmf"/><Relationship Id="rId36" Type="http://schemas.openxmlformats.org/officeDocument/2006/relationships/oleObject" Target="../embeddings/oleObject36.bin"/><Relationship Id="rId10" Type="http://schemas.openxmlformats.org/officeDocument/2006/relationships/oleObject" Target="../embeddings/oleObject24.bin"/><Relationship Id="rId19" Type="http://schemas.openxmlformats.org/officeDocument/2006/relationships/oleObject" Target="../embeddings/oleObject27.bin"/><Relationship Id="rId31" Type="http://schemas.openxmlformats.org/officeDocument/2006/relationships/image" Target="../media/image37.wmf"/><Relationship Id="rId4" Type="http://schemas.openxmlformats.org/officeDocument/2006/relationships/image" Target="../media/image35.png"/><Relationship Id="rId9" Type="http://schemas.openxmlformats.org/officeDocument/2006/relationships/image" Target="../media/image25.wmf"/><Relationship Id="rId14" Type="http://schemas.openxmlformats.org/officeDocument/2006/relationships/image" Target="../media/image28.wmf"/><Relationship Id="rId22" Type="http://schemas.openxmlformats.org/officeDocument/2006/relationships/oleObject" Target="../embeddings/oleObject28.bin"/><Relationship Id="rId27" Type="http://schemas.openxmlformats.org/officeDocument/2006/relationships/oleObject" Target="../embeddings/oleObject31.bin"/><Relationship Id="rId30" Type="http://schemas.openxmlformats.org/officeDocument/2006/relationships/oleObject" Target="../embeddings/oleObject32.bin"/><Relationship Id="rId35" Type="http://schemas.openxmlformats.org/officeDocument/2006/relationships/image" Target="../media/image38.wmf"/><Relationship Id="rId8" Type="http://schemas.openxmlformats.org/officeDocument/2006/relationships/oleObject" Target="../embeddings/oleObject23.bin"/><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40.bin"/><Relationship Id="rId18" Type="http://schemas.openxmlformats.org/officeDocument/2006/relationships/oleObject" Target="../embeddings/oleObject42.bin"/><Relationship Id="rId26" Type="http://schemas.openxmlformats.org/officeDocument/2006/relationships/image" Target="../media/image46.emf"/><Relationship Id="rId3" Type="http://schemas.openxmlformats.org/officeDocument/2006/relationships/notesSlide" Target="../notesSlides/notesSlide11.xml"/><Relationship Id="rId21" Type="http://schemas.openxmlformats.org/officeDocument/2006/relationships/oleObject" Target="../embeddings/oleObject43.bin"/><Relationship Id="rId7" Type="http://schemas.openxmlformats.org/officeDocument/2006/relationships/oleObject" Target="../embeddings/oleObject17.bin"/><Relationship Id="rId12" Type="http://schemas.openxmlformats.org/officeDocument/2006/relationships/image" Target="../media/image41.wmf"/><Relationship Id="rId17" Type="http://schemas.openxmlformats.org/officeDocument/2006/relationships/image" Target="../media/image42.wmf"/><Relationship Id="rId25"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image" Target="../media/image47.png"/><Relationship Id="rId1" Type="http://schemas.openxmlformats.org/officeDocument/2006/relationships/tags" Target="../tags/tag12.xml"/><Relationship Id="rId6" Type="http://schemas.openxmlformats.org/officeDocument/2006/relationships/image" Target="../media/image18.png"/><Relationship Id="rId11" Type="http://schemas.openxmlformats.org/officeDocument/2006/relationships/oleObject" Target="../embeddings/oleObject39.bin"/><Relationship Id="rId24" Type="http://schemas.openxmlformats.org/officeDocument/2006/relationships/image" Target="../media/image45.wmf"/><Relationship Id="rId5" Type="http://schemas.openxmlformats.org/officeDocument/2006/relationships/image" Target="../media/image42.png"/><Relationship Id="rId15" Type="http://schemas.openxmlformats.org/officeDocument/2006/relationships/image" Target="../media/image44.png"/><Relationship Id="rId23" Type="http://schemas.openxmlformats.org/officeDocument/2006/relationships/oleObject" Target="../embeddings/oleObject44.bin"/><Relationship Id="rId10" Type="http://schemas.openxmlformats.org/officeDocument/2006/relationships/image" Target="../media/image20.wmf"/><Relationship Id="rId19" Type="http://schemas.openxmlformats.org/officeDocument/2006/relationships/image" Target="../media/image43.wmf"/><Relationship Id="rId4" Type="http://schemas.openxmlformats.org/officeDocument/2006/relationships/image" Target="../media/image30.png"/><Relationship Id="rId9" Type="http://schemas.openxmlformats.org/officeDocument/2006/relationships/oleObject" Target="../embeddings/oleObject38.bin"/><Relationship Id="rId14" Type="http://schemas.openxmlformats.org/officeDocument/2006/relationships/image" Target="../media/image21.wmf"/><Relationship Id="rId22" Type="http://schemas.openxmlformats.org/officeDocument/2006/relationships/image" Target="../media/image44.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48.bin"/><Relationship Id="rId18" Type="http://schemas.openxmlformats.org/officeDocument/2006/relationships/image" Target="../media/image47.wmf"/><Relationship Id="rId3" Type="http://schemas.openxmlformats.org/officeDocument/2006/relationships/notesSlide" Target="../notesSlides/notesSlide12.xml"/><Relationship Id="rId21" Type="http://schemas.openxmlformats.org/officeDocument/2006/relationships/oleObject" Target="../embeddings/oleObject52.bin"/><Relationship Id="rId7" Type="http://schemas.openxmlformats.org/officeDocument/2006/relationships/oleObject" Target="../embeddings/oleObject17.bin"/><Relationship Id="rId12" Type="http://schemas.openxmlformats.org/officeDocument/2006/relationships/image" Target="../media/image41.wmf"/><Relationship Id="rId17"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tags" Target="../tags/tag13.xml"/><Relationship Id="rId6" Type="http://schemas.openxmlformats.org/officeDocument/2006/relationships/image" Target="../media/image18.png"/><Relationship Id="rId11" Type="http://schemas.openxmlformats.org/officeDocument/2006/relationships/oleObject" Target="../embeddings/oleObject47.bin"/><Relationship Id="rId24" Type="http://schemas.openxmlformats.org/officeDocument/2006/relationships/image" Target="../media/image46.emf"/><Relationship Id="rId5" Type="http://schemas.openxmlformats.org/officeDocument/2006/relationships/image" Target="../media/image310.png"/><Relationship Id="rId15" Type="http://schemas.openxmlformats.org/officeDocument/2006/relationships/oleObject" Target="../embeddings/oleObject49.bin"/><Relationship Id="rId23" Type="http://schemas.openxmlformats.org/officeDocument/2006/relationships/oleObject" Target="../embeddings/oleObject53.bin"/><Relationship Id="rId10" Type="http://schemas.openxmlformats.org/officeDocument/2006/relationships/image" Target="../media/image20.wmf"/><Relationship Id="rId19" Type="http://schemas.openxmlformats.org/officeDocument/2006/relationships/oleObject" Target="../embeddings/oleObject51.bin"/><Relationship Id="rId4" Type="http://schemas.openxmlformats.org/officeDocument/2006/relationships/image" Target="../media/image30.png"/><Relationship Id="rId9" Type="http://schemas.openxmlformats.org/officeDocument/2006/relationships/oleObject" Target="../embeddings/oleObject46.bin"/><Relationship Id="rId14" Type="http://schemas.openxmlformats.org/officeDocument/2006/relationships/image" Target="../media/image21.wmf"/><Relationship Id="rId22" Type="http://schemas.openxmlformats.org/officeDocument/2006/relationships/image" Target="../media/image48.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51.wmf"/><Relationship Id="rId18" Type="http://schemas.openxmlformats.org/officeDocument/2006/relationships/oleObject" Target="../embeddings/oleObject60.bin"/><Relationship Id="rId26" Type="http://schemas.openxmlformats.org/officeDocument/2006/relationships/oleObject" Target="../embeddings/oleObject64.bin"/><Relationship Id="rId3" Type="http://schemas.openxmlformats.org/officeDocument/2006/relationships/notesSlide" Target="../notesSlides/notesSlide15.xml"/><Relationship Id="rId21" Type="http://schemas.openxmlformats.org/officeDocument/2006/relationships/image" Target="../media/image55.wmf"/><Relationship Id="rId7" Type="http://schemas.openxmlformats.org/officeDocument/2006/relationships/image" Target="../media/image49.wmf"/><Relationship Id="rId12" Type="http://schemas.openxmlformats.org/officeDocument/2006/relationships/oleObject" Target="../embeddings/oleObject57.bin"/><Relationship Id="rId17" Type="http://schemas.openxmlformats.org/officeDocument/2006/relationships/image" Target="../media/image53.wmf"/><Relationship Id="rId25"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tags" Target="../tags/tag16.xml"/><Relationship Id="rId6" Type="http://schemas.openxmlformats.org/officeDocument/2006/relationships/oleObject" Target="../embeddings/oleObject54.bin"/><Relationship Id="rId11" Type="http://schemas.openxmlformats.org/officeDocument/2006/relationships/image" Target="../media/image21.wmf"/><Relationship Id="rId24" Type="http://schemas.openxmlformats.org/officeDocument/2006/relationships/oleObject" Target="../embeddings/oleObject63.bin"/><Relationship Id="rId5" Type="http://schemas.openxmlformats.org/officeDocument/2006/relationships/image" Target="../media/image18.png"/><Relationship Id="rId15" Type="http://schemas.openxmlformats.org/officeDocument/2006/relationships/image" Target="../media/image52.wmf"/><Relationship Id="rId23" Type="http://schemas.openxmlformats.org/officeDocument/2006/relationships/image" Target="../media/image56.wmf"/><Relationship Id="rId10" Type="http://schemas.openxmlformats.org/officeDocument/2006/relationships/oleObject" Target="../embeddings/oleObject56.bin"/><Relationship Id="rId19" Type="http://schemas.openxmlformats.org/officeDocument/2006/relationships/image" Target="../media/image54.wmf"/><Relationship Id="rId4" Type="http://schemas.openxmlformats.org/officeDocument/2006/relationships/image" Target="../media/image420.png"/><Relationship Id="rId9" Type="http://schemas.openxmlformats.org/officeDocument/2006/relationships/image" Target="../media/image50.wmf"/><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image" Target="../media/image58.wmf"/></Relationships>
</file>

<file path=ppt/slides/_rels/slide1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69.bin"/><Relationship Id="rId18" Type="http://schemas.openxmlformats.org/officeDocument/2006/relationships/image" Target="../media/image48.png"/><Relationship Id="rId26" Type="http://schemas.openxmlformats.org/officeDocument/2006/relationships/image" Target="../media/image62.wmf"/><Relationship Id="rId3" Type="http://schemas.openxmlformats.org/officeDocument/2006/relationships/notesSlide" Target="../notesSlides/notesSlide16.xml"/><Relationship Id="rId21" Type="http://schemas.openxmlformats.org/officeDocument/2006/relationships/oleObject" Target="../embeddings/oleObject73.bin"/><Relationship Id="rId7" Type="http://schemas.openxmlformats.org/officeDocument/2006/relationships/oleObject" Target="../embeddings/oleObject66.bin"/><Relationship Id="rId12" Type="http://schemas.openxmlformats.org/officeDocument/2006/relationships/image" Target="../media/image54.wmf"/><Relationship Id="rId17" Type="http://schemas.openxmlformats.org/officeDocument/2006/relationships/image" Target="../media/image11.wmf"/><Relationship Id="rId25"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image" Target="../media/image59.wmf"/><Relationship Id="rId1" Type="http://schemas.openxmlformats.org/officeDocument/2006/relationships/tags" Target="../tags/tag17.xml"/><Relationship Id="rId6" Type="http://schemas.openxmlformats.org/officeDocument/2006/relationships/image" Target="../media/image49.wmf"/><Relationship Id="rId11" Type="http://schemas.openxmlformats.org/officeDocument/2006/relationships/oleObject" Target="../embeddings/oleObject68.bin"/><Relationship Id="rId24" Type="http://schemas.openxmlformats.org/officeDocument/2006/relationships/image" Target="../media/image61.wmf"/><Relationship Id="rId5" Type="http://schemas.openxmlformats.org/officeDocument/2006/relationships/oleObject" Target="../embeddings/oleObject65.bin"/><Relationship Id="rId15" Type="http://schemas.openxmlformats.org/officeDocument/2006/relationships/oleObject" Target="../embeddings/oleObject70.bin"/><Relationship Id="rId23" Type="http://schemas.openxmlformats.org/officeDocument/2006/relationships/oleObject" Target="../embeddings/oleObject74.bin"/><Relationship Id="rId28" Type="http://schemas.openxmlformats.org/officeDocument/2006/relationships/image" Target="../media/image63.wmf"/><Relationship Id="rId10" Type="http://schemas.openxmlformats.org/officeDocument/2006/relationships/image" Target="../media/image21.wmf"/><Relationship Id="rId19" Type="http://schemas.openxmlformats.org/officeDocument/2006/relationships/oleObject" Target="../embeddings/oleObject72.bin"/><Relationship Id="rId4" Type="http://schemas.openxmlformats.org/officeDocument/2006/relationships/image" Target="../media/image18.png"/><Relationship Id="rId9" Type="http://schemas.openxmlformats.org/officeDocument/2006/relationships/oleObject" Target="../embeddings/oleObject67.bin"/><Relationship Id="rId14" Type="http://schemas.openxmlformats.org/officeDocument/2006/relationships/image" Target="../media/image55.wmf"/><Relationship Id="rId22" Type="http://schemas.openxmlformats.org/officeDocument/2006/relationships/image" Target="../media/image60.wmf"/><Relationship Id="rId27" Type="http://schemas.openxmlformats.org/officeDocument/2006/relationships/oleObject" Target="../embeddings/oleObject7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4.wmf"/><Relationship Id="rId4" Type="http://schemas.openxmlformats.org/officeDocument/2006/relationships/oleObject" Target="../embeddings/oleObject7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68.wmf"/><Relationship Id="rId18" Type="http://schemas.openxmlformats.org/officeDocument/2006/relationships/oleObject" Target="../embeddings/oleObject84.bin"/><Relationship Id="rId26" Type="http://schemas.openxmlformats.org/officeDocument/2006/relationships/oleObject" Target="../embeddings/oleObject88.bin"/><Relationship Id="rId3" Type="http://schemas.openxmlformats.org/officeDocument/2006/relationships/notesSlide" Target="../notesSlides/notesSlide20.xml"/><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81.bin"/><Relationship Id="rId17" Type="http://schemas.openxmlformats.org/officeDocument/2006/relationships/image" Target="../media/image70.wmf"/><Relationship Id="rId25"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83.bin"/><Relationship Id="rId20" Type="http://schemas.openxmlformats.org/officeDocument/2006/relationships/oleObject" Target="../embeddings/oleObject85.bin"/><Relationship Id="rId29" Type="http://schemas.openxmlformats.org/officeDocument/2006/relationships/image" Target="../media/image76.wmf"/><Relationship Id="rId1" Type="http://schemas.openxmlformats.org/officeDocument/2006/relationships/tags" Target="../tags/tag21.xml"/><Relationship Id="rId6" Type="http://schemas.openxmlformats.org/officeDocument/2006/relationships/oleObject" Target="../embeddings/oleObject78.bin"/><Relationship Id="rId11" Type="http://schemas.openxmlformats.org/officeDocument/2006/relationships/image" Target="../media/image67.wmf"/><Relationship Id="rId24" Type="http://schemas.openxmlformats.org/officeDocument/2006/relationships/oleObject" Target="../embeddings/oleObject87.bin"/><Relationship Id="rId5" Type="http://schemas.openxmlformats.org/officeDocument/2006/relationships/image" Target="../media/image18.png"/><Relationship Id="rId15" Type="http://schemas.openxmlformats.org/officeDocument/2006/relationships/image" Target="../media/image69.wmf"/><Relationship Id="rId23" Type="http://schemas.openxmlformats.org/officeDocument/2006/relationships/image" Target="../media/image73.wmf"/><Relationship Id="rId28" Type="http://schemas.openxmlformats.org/officeDocument/2006/relationships/oleObject" Target="../embeddings/oleObject89.bin"/><Relationship Id="rId10" Type="http://schemas.openxmlformats.org/officeDocument/2006/relationships/oleObject" Target="../embeddings/oleObject80.bin"/><Relationship Id="rId19" Type="http://schemas.openxmlformats.org/officeDocument/2006/relationships/image" Target="../media/image71.wmf"/><Relationship Id="rId4" Type="http://schemas.openxmlformats.org/officeDocument/2006/relationships/image" Target="../media/image74.png"/><Relationship Id="rId9" Type="http://schemas.openxmlformats.org/officeDocument/2006/relationships/image" Target="../media/image66.wmf"/><Relationship Id="rId14" Type="http://schemas.openxmlformats.org/officeDocument/2006/relationships/oleObject" Target="../embeddings/oleObject82.bin"/><Relationship Id="rId22" Type="http://schemas.openxmlformats.org/officeDocument/2006/relationships/oleObject" Target="../embeddings/oleObject86.bin"/><Relationship Id="rId27" Type="http://schemas.openxmlformats.org/officeDocument/2006/relationships/image" Target="../media/image75.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77.wmf"/><Relationship Id="rId4" Type="http://schemas.openxmlformats.org/officeDocument/2006/relationships/oleObject" Target="../embeddings/oleObject9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78.wmf"/><Relationship Id="rId5" Type="http://schemas.openxmlformats.org/officeDocument/2006/relationships/oleObject" Target="../embeddings/oleObject91.bin"/><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96.bin"/><Relationship Id="rId18" Type="http://schemas.openxmlformats.org/officeDocument/2006/relationships/image" Target="../media/image83.wmf"/><Relationship Id="rId26" Type="http://schemas.openxmlformats.org/officeDocument/2006/relationships/image" Target="../media/image87.wmf"/><Relationship Id="rId3" Type="http://schemas.openxmlformats.org/officeDocument/2006/relationships/notesSlide" Target="../notesSlides/notesSlide24.xml"/><Relationship Id="rId21" Type="http://schemas.openxmlformats.org/officeDocument/2006/relationships/oleObject" Target="../embeddings/oleObject100.bin"/><Relationship Id="rId7" Type="http://schemas.openxmlformats.org/officeDocument/2006/relationships/oleObject" Target="../embeddings/oleObject93.bin"/><Relationship Id="rId12" Type="http://schemas.openxmlformats.org/officeDocument/2006/relationships/image" Target="../media/image68.wmf"/><Relationship Id="rId17" Type="http://schemas.openxmlformats.org/officeDocument/2006/relationships/oleObject" Target="../embeddings/oleObject98.bin"/><Relationship Id="rId25" Type="http://schemas.openxmlformats.org/officeDocument/2006/relationships/oleObject" Target="../embeddings/oleObject102.bin"/><Relationship Id="rId2" Type="http://schemas.openxmlformats.org/officeDocument/2006/relationships/slideLayout" Target="../slideLayouts/slideLayout2.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tags" Target="../tags/tag25.xml"/><Relationship Id="rId6" Type="http://schemas.openxmlformats.org/officeDocument/2006/relationships/image" Target="../media/image79.wmf"/><Relationship Id="rId11" Type="http://schemas.openxmlformats.org/officeDocument/2006/relationships/oleObject" Target="../embeddings/oleObject95.bin"/><Relationship Id="rId24" Type="http://schemas.openxmlformats.org/officeDocument/2006/relationships/image" Target="../media/image86.wmf"/><Relationship Id="rId5" Type="http://schemas.openxmlformats.org/officeDocument/2006/relationships/oleObject" Target="../embeddings/oleObject92.bin"/><Relationship Id="rId15" Type="http://schemas.openxmlformats.org/officeDocument/2006/relationships/oleObject" Target="../embeddings/oleObject97.bin"/><Relationship Id="rId23" Type="http://schemas.openxmlformats.org/officeDocument/2006/relationships/oleObject" Target="../embeddings/oleObject101.bin"/><Relationship Id="rId28" Type="http://schemas.openxmlformats.org/officeDocument/2006/relationships/image" Target="../media/image88.wmf"/><Relationship Id="rId10" Type="http://schemas.openxmlformats.org/officeDocument/2006/relationships/image" Target="../media/image67.wmf"/><Relationship Id="rId19" Type="http://schemas.openxmlformats.org/officeDocument/2006/relationships/oleObject" Target="../embeddings/oleObject99.bin"/><Relationship Id="rId4" Type="http://schemas.openxmlformats.org/officeDocument/2006/relationships/image" Target="../media/image18.png"/><Relationship Id="rId9" Type="http://schemas.openxmlformats.org/officeDocument/2006/relationships/oleObject" Target="../embeddings/oleObject94.bin"/><Relationship Id="rId14" Type="http://schemas.openxmlformats.org/officeDocument/2006/relationships/image" Target="../media/image81.wmf"/><Relationship Id="rId22" Type="http://schemas.openxmlformats.org/officeDocument/2006/relationships/image" Target="../media/image85.wmf"/><Relationship Id="rId27" Type="http://schemas.openxmlformats.org/officeDocument/2006/relationships/oleObject" Target="../embeddings/oleObject10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82.wmf"/><Relationship Id="rId18" Type="http://schemas.openxmlformats.org/officeDocument/2006/relationships/oleObject" Target="../embeddings/oleObject110.bin"/><Relationship Id="rId26" Type="http://schemas.openxmlformats.org/officeDocument/2006/relationships/oleObject" Target="../embeddings/oleObject114.bin"/><Relationship Id="rId3" Type="http://schemas.openxmlformats.org/officeDocument/2006/relationships/notesSlide" Target="../notesSlides/notesSlide25.xml"/><Relationship Id="rId21" Type="http://schemas.openxmlformats.org/officeDocument/2006/relationships/image" Target="../media/image93.wmf"/><Relationship Id="rId7" Type="http://schemas.openxmlformats.org/officeDocument/2006/relationships/image" Target="../media/image86.wmf"/><Relationship Id="rId12" Type="http://schemas.openxmlformats.org/officeDocument/2006/relationships/oleObject" Target="../embeddings/oleObject107.bin"/><Relationship Id="rId17" Type="http://schemas.openxmlformats.org/officeDocument/2006/relationships/image" Target="../media/image91.wmf"/><Relationship Id="rId25" Type="http://schemas.openxmlformats.org/officeDocument/2006/relationships/image" Target="../media/image95.wmf"/><Relationship Id="rId2" Type="http://schemas.openxmlformats.org/officeDocument/2006/relationships/slideLayout" Target="../slideLayouts/slideLayout2.xml"/><Relationship Id="rId16" Type="http://schemas.openxmlformats.org/officeDocument/2006/relationships/oleObject" Target="../embeddings/oleObject109.bin"/><Relationship Id="rId20" Type="http://schemas.openxmlformats.org/officeDocument/2006/relationships/oleObject" Target="../embeddings/oleObject111.bin"/><Relationship Id="rId29" Type="http://schemas.openxmlformats.org/officeDocument/2006/relationships/image" Target="../media/image97.wmf"/><Relationship Id="rId1" Type="http://schemas.openxmlformats.org/officeDocument/2006/relationships/tags" Target="../tags/tag26.xml"/><Relationship Id="rId6" Type="http://schemas.openxmlformats.org/officeDocument/2006/relationships/oleObject" Target="../embeddings/oleObject104.bin"/><Relationship Id="rId11" Type="http://schemas.openxmlformats.org/officeDocument/2006/relationships/image" Target="../media/image89.wmf"/><Relationship Id="rId24" Type="http://schemas.openxmlformats.org/officeDocument/2006/relationships/oleObject" Target="../embeddings/oleObject113.bin"/><Relationship Id="rId5" Type="http://schemas.openxmlformats.org/officeDocument/2006/relationships/image" Target="../media/image18.png"/><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oleObject" Target="../embeddings/oleObject115.bin"/><Relationship Id="rId10" Type="http://schemas.openxmlformats.org/officeDocument/2006/relationships/oleObject" Target="../embeddings/oleObject106.bin"/><Relationship Id="rId19" Type="http://schemas.openxmlformats.org/officeDocument/2006/relationships/image" Target="../media/image92.wmf"/><Relationship Id="rId4" Type="http://schemas.openxmlformats.org/officeDocument/2006/relationships/image" Target="../media/image98.png"/><Relationship Id="rId9" Type="http://schemas.openxmlformats.org/officeDocument/2006/relationships/image" Target="../media/image88.wmf"/><Relationship Id="rId14" Type="http://schemas.openxmlformats.org/officeDocument/2006/relationships/oleObject" Target="../embeddings/oleObject108.bin"/><Relationship Id="rId22" Type="http://schemas.openxmlformats.org/officeDocument/2006/relationships/oleObject" Target="../embeddings/oleObject112.bin"/><Relationship Id="rId27" Type="http://schemas.openxmlformats.org/officeDocument/2006/relationships/image" Target="../media/image96.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9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120.bin"/><Relationship Id="rId18" Type="http://schemas.openxmlformats.org/officeDocument/2006/relationships/oleObject" Target="../embeddings/oleObject122.bin"/><Relationship Id="rId3" Type="http://schemas.openxmlformats.org/officeDocument/2006/relationships/notesSlide" Target="../notesSlides/notesSlide28.xml"/><Relationship Id="rId7" Type="http://schemas.openxmlformats.org/officeDocument/2006/relationships/oleObject" Target="../embeddings/oleObject117.bin"/><Relationship Id="rId12" Type="http://schemas.openxmlformats.org/officeDocument/2006/relationships/image" Target="../media/image104.wmf"/><Relationship Id="rId17"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106.wmf"/><Relationship Id="rId1" Type="http://schemas.openxmlformats.org/officeDocument/2006/relationships/tags" Target="../tags/tag29.xml"/><Relationship Id="rId6" Type="http://schemas.openxmlformats.org/officeDocument/2006/relationships/image" Target="../media/image101.wmf"/><Relationship Id="rId11" Type="http://schemas.openxmlformats.org/officeDocument/2006/relationships/oleObject" Target="../embeddings/oleObject119.bin"/><Relationship Id="rId5" Type="http://schemas.openxmlformats.org/officeDocument/2006/relationships/oleObject" Target="../embeddings/oleObject116.bin"/><Relationship Id="rId15" Type="http://schemas.openxmlformats.org/officeDocument/2006/relationships/oleObject" Target="../embeddings/oleObject121.bin"/><Relationship Id="rId10" Type="http://schemas.openxmlformats.org/officeDocument/2006/relationships/image" Target="../media/image103.wmf"/><Relationship Id="rId19" Type="http://schemas.openxmlformats.org/officeDocument/2006/relationships/image" Target="../media/image107.wmf"/><Relationship Id="rId4" Type="http://schemas.openxmlformats.org/officeDocument/2006/relationships/image" Target="../media/image100.png"/><Relationship Id="rId9" Type="http://schemas.openxmlformats.org/officeDocument/2006/relationships/oleObject" Target="../embeddings/oleObject118.bin"/><Relationship Id="rId14" Type="http://schemas.openxmlformats.org/officeDocument/2006/relationships/image" Target="../media/image105.wmf"/></Relationships>
</file>

<file path=ppt/slides/_rels/slide29.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notesSlide" Target="../notesSlides/notesSlide29.xml"/><Relationship Id="rId7" Type="http://schemas.openxmlformats.org/officeDocument/2006/relationships/oleObject" Target="../embeddings/oleObject124.bin"/><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08.wmf"/><Relationship Id="rId11" Type="http://schemas.openxmlformats.org/officeDocument/2006/relationships/oleObject" Target="../embeddings/oleObject126.bin"/><Relationship Id="rId5" Type="http://schemas.openxmlformats.org/officeDocument/2006/relationships/oleObject" Target="../embeddings/oleObject123.bin"/><Relationship Id="rId10" Type="http://schemas.openxmlformats.org/officeDocument/2006/relationships/image" Target="../media/image110.wmf"/><Relationship Id="rId4" Type="http://schemas.openxmlformats.org/officeDocument/2006/relationships/image" Target="../media/image18.png"/><Relationship Id="rId9" Type="http://schemas.openxmlformats.org/officeDocument/2006/relationships/oleObject" Target="../embeddings/oleObject125.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image" Target="../media/image9.wmf"/><Relationship Id="rId1" Type="http://schemas.openxmlformats.org/officeDocument/2006/relationships/tags" Target="../tags/tag4.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4.wmf"/><Relationship Id="rId3" Type="http://schemas.openxmlformats.org/officeDocument/2006/relationships/notesSlide" Target="../notesSlides/notesSlide4.xml"/><Relationship Id="rId7" Type="http://schemas.openxmlformats.org/officeDocument/2006/relationships/image" Target="../media/image11.wmf"/><Relationship Id="rId12" Type="http://schemas.openxmlformats.org/officeDocument/2006/relationships/oleObject" Target="../embeddings/oleObject14.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tags" Target="../tags/tag5.xml"/><Relationship Id="rId6" Type="http://schemas.openxmlformats.org/officeDocument/2006/relationships/oleObject" Target="../embeddings/oleObject11.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2.wmf"/><Relationship Id="rId1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9.bin"/><Relationship Id="rId18"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oleObject" Target="../embeddings/oleObject17.bin"/><Relationship Id="rId12" Type="http://schemas.openxmlformats.org/officeDocument/2006/relationships/image" Target="../media/image21.png"/><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22.wmf"/><Relationship Id="rId1" Type="http://schemas.openxmlformats.org/officeDocument/2006/relationships/tags" Target="../tags/tag10.xml"/><Relationship Id="rId6" Type="http://schemas.openxmlformats.org/officeDocument/2006/relationships/image" Target="../media/image18.png"/><Relationship Id="rId11" Type="http://schemas.openxmlformats.org/officeDocument/2006/relationships/image" Target="../media/image20.wmf"/><Relationship Id="rId5" Type="http://schemas.openxmlformats.org/officeDocument/2006/relationships/image" Target="../media/image15.png"/><Relationship Id="rId15" Type="http://schemas.openxmlformats.org/officeDocument/2006/relationships/oleObject" Target="../embeddings/oleObject20.bin"/><Relationship Id="rId10" Type="http://schemas.openxmlformats.org/officeDocument/2006/relationships/oleObject" Target="../embeddings/oleObject18.bin"/><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B8ED-2735-47FA-8AA8-CB329484B6DB}"/>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a:t>11.4 Type I and Type 2 Errors</a:t>
            </a:r>
            <a:endParaRPr lang="en-CA" dirty="0"/>
          </a:p>
        </p:txBody>
      </p:sp>
      <p:sp>
        <p:nvSpPr>
          <p:cNvPr id="9219" name="Subtitle 2">
            <a:extLst>
              <a:ext uri="{FF2B5EF4-FFF2-40B4-BE49-F238E27FC236}">
                <a16:creationId xmlns:a16="http://schemas.microsoft.com/office/drawing/2014/main" id="{5A125C83-ECA2-45C9-8627-97BEC33B02D0}"/>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763AF5F-453E-4C17-9E3D-AB51F03171DC}"/>
                  </a:ext>
                </a:extLst>
              </p:cNvPr>
              <p:cNvSpPr>
                <a:spLocks noGrp="1"/>
              </p:cNvSpPr>
              <p:nvPr>
                <p:ph type="title"/>
              </p:nvPr>
            </p:nvSpPr>
            <p:spPr>
              <a:xfrm>
                <a:off x="180975" y="-106362"/>
                <a:ext cx="10166350" cy="677862"/>
              </a:xfrm>
            </p:spPr>
            <p:txBody>
              <a:bodyPr/>
              <a:lstStyle/>
              <a:p>
                <a:r>
                  <a:rPr lang="en-US" dirty="0"/>
                  <a:t>How to Find</a:t>
                </a:r>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baseline="-25000">
                        <a:latin typeface="Cambria Math" panose="02040503050406030204" pitchFamily="18" charset="0"/>
                        <a:ea typeface="Cambria Math" panose="02040503050406030204" pitchFamily="18" charset="0"/>
                      </a:rPr>
                      <m:t>𝛼</m:t>
                    </m:r>
                  </m:oMath>
                </a14:m>
                <a:r>
                  <a:rPr lang="en-US" dirty="0"/>
                  <a:t>? </a:t>
                </a:r>
              </a:p>
            </p:txBody>
          </p:sp>
        </mc:Choice>
        <mc:Fallback xmlns="">
          <p:sp>
            <p:nvSpPr>
              <p:cNvPr id="2" name="Title 1">
                <a:extLst>
                  <a:ext uri="{FF2B5EF4-FFF2-40B4-BE49-F238E27FC236}">
                    <a16:creationId xmlns:a16="http://schemas.microsoft.com/office/drawing/2014/main" id="{3763AF5F-453E-4C17-9E3D-AB51F03171DC}"/>
                  </a:ext>
                </a:extLst>
              </p:cNvPr>
              <p:cNvSpPr>
                <a:spLocks noGrp="1" noRot="1" noChangeAspect="1" noMove="1" noResize="1" noEditPoints="1" noAdjustHandles="1" noChangeArrowheads="1" noChangeShapeType="1" noTextEdit="1"/>
              </p:cNvSpPr>
              <p:nvPr>
                <p:ph type="title"/>
              </p:nvPr>
            </p:nvSpPr>
            <p:spPr>
              <a:xfrm>
                <a:off x="180975" y="-106362"/>
                <a:ext cx="10166350" cy="677862"/>
              </a:xfrm>
              <a:blipFill>
                <a:blip r:embed="rId4"/>
                <a:stretch>
                  <a:fillRect l="-1440" b="-28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1C905-897D-4CD3-B9FA-CE832DB3A526}"/>
                  </a:ext>
                </a:extLst>
              </p:cNvPr>
              <p:cNvSpPr>
                <a:spLocks noGrp="1"/>
              </p:cNvSpPr>
              <p:nvPr>
                <p:ph sz="quarter" idx="1"/>
              </p:nvPr>
            </p:nvSpPr>
            <p:spPr>
              <a:xfrm>
                <a:off x="180975" y="600075"/>
                <a:ext cx="11315700" cy="1228725"/>
              </a:xfrm>
            </p:spPr>
            <p:txBody>
              <a:bodyPr/>
              <a:lstStyle/>
              <a:p>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sz="2200" i="1" baseline="-25000">
                        <a:latin typeface="Cambria Math" panose="02040503050406030204" pitchFamily="18" charset="0"/>
                        <a:ea typeface="Cambria Math" panose="02040503050406030204" pitchFamily="18" charset="0"/>
                      </a:rPr>
                      <m:t>𝛼</m:t>
                    </m:r>
                  </m:oMath>
                </a14:m>
                <a:r>
                  <a:rPr lang="en-US" sz="2200" dirty="0"/>
                  <a:t> is the sample mean that corresponds with a certain significance level</a:t>
                </a:r>
              </a:p>
              <a:p>
                <a:r>
                  <a:rPr lang="en-US" sz="2200" dirty="0"/>
                  <a:t>The value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sz="2200" i="1" baseline="-25000">
                        <a:latin typeface="Cambria Math" panose="02040503050406030204" pitchFamily="18" charset="0"/>
                        <a:ea typeface="Cambria Math" panose="02040503050406030204" pitchFamily="18" charset="0"/>
                      </a:rPr>
                      <m:t>𝛼</m:t>
                    </m:r>
                  </m:oMath>
                </a14:m>
                <a:r>
                  <a:rPr lang="en-US" sz="2200" dirty="0"/>
                  <a:t> depends on the Alternative Hypothesis, whether if it is ONE Tail or TWO Tail!</a:t>
                </a:r>
              </a:p>
            </p:txBody>
          </p:sp>
        </mc:Choice>
        <mc:Fallback xmlns="">
          <p:sp>
            <p:nvSpPr>
              <p:cNvPr id="3" name="Content Placeholder 2">
                <a:extLst>
                  <a:ext uri="{FF2B5EF4-FFF2-40B4-BE49-F238E27FC236}">
                    <a16:creationId xmlns:a16="http://schemas.microsoft.com/office/drawing/2014/main" id="{6EF1C905-897D-4CD3-B9FA-CE832DB3A526}"/>
                  </a:ext>
                </a:extLst>
              </p:cNvPr>
              <p:cNvSpPr>
                <a:spLocks noGrp="1" noRot="1" noChangeAspect="1" noMove="1" noResize="1" noEditPoints="1" noAdjustHandles="1" noChangeArrowheads="1" noChangeShapeType="1" noTextEdit="1"/>
              </p:cNvSpPr>
              <p:nvPr>
                <p:ph sz="quarter" idx="1"/>
              </p:nvPr>
            </p:nvSpPr>
            <p:spPr>
              <a:xfrm>
                <a:off x="180975" y="600075"/>
                <a:ext cx="11315700" cy="1228725"/>
              </a:xfrm>
              <a:blipFill>
                <a:blip r:embed="rId5"/>
                <a:stretch>
                  <a:fillRect l="-216" t="-2970" r="-485" b="-5941"/>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A0F1683B-F9A6-49EC-A50B-0750FF2B50F7}"/>
              </a:ext>
            </a:extLst>
          </p:cNvPr>
          <p:cNvGraphicFramePr>
            <a:graphicFrameLocks noChangeAspect="1"/>
          </p:cNvGraphicFramePr>
          <p:nvPr>
            <p:extLst>
              <p:ext uri="{D42A27DB-BD31-4B8C-83A1-F6EECF244321}">
                <p14:modId xmlns:p14="http://schemas.microsoft.com/office/powerpoint/2010/main" val="971752412"/>
              </p:ext>
            </p:extLst>
          </p:nvPr>
        </p:nvGraphicFramePr>
        <p:xfrm>
          <a:off x="4927600" y="2921000"/>
          <a:ext cx="358775" cy="430213"/>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16" name="Object 15">
                        <a:extLst>
                          <a:ext uri="{FF2B5EF4-FFF2-40B4-BE49-F238E27FC236}">
                            <a16:creationId xmlns:a16="http://schemas.microsoft.com/office/drawing/2014/main" id="{A0F1683B-F9A6-49EC-A50B-0750FF2B50F7}"/>
                          </a:ext>
                        </a:extLst>
                      </p:cNvPr>
                      <p:cNvPicPr>
                        <a:picLocks noChangeAspect="1" noChangeArrowheads="1"/>
                      </p:cNvPicPr>
                      <p:nvPr/>
                    </p:nvPicPr>
                    <p:blipFill>
                      <a:blip r:embed="rId7"/>
                      <a:srcRect/>
                      <a:stretch>
                        <a:fillRect/>
                      </a:stretch>
                    </p:blipFill>
                    <p:spPr bwMode="auto">
                      <a:xfrm>
                        <a:off x="4927600" y="2921000"/>
                        <a:ext cx="3587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51">
            <a:extLst>
              <a:ext uri="{FF2B5EF4-FFF2-40B4-BE49-F238E27FC236}">
                <a16:creationId xmlns:a16="http://schemas.microsoft.com/office/drawing/2014/main" id="{8171AC66-B674-4CE6-BCD0-9D1912E9E288}"/>
              </a:ext>
            </a:extLst>
          </p:cNvPr>
          <p:cNvGraphicFramePr>
            <a:graphicFrameLocks noChangeAspect="1"/>
          </p:cNvGraphicFramePr>
          <p:nvPr>
            <p:extLst>
              <p:ext uri="{D42A27DB-BD31-4B8C-83A1-F6EECF244321}">
                <p14:modId xmlns:p14="http://schemas.microsoft.com/office/powerpoint/2010/main" val="2559279923"/>
              </p:ext>
            </p:extLst>
          </p:nvPr>
        </p:nvGraphicFramePr>
        <p:xfrm>
          <a:off x="344488" y="2601913"/>
          <a:ext cx="2228850" cy="479425"/>
        </p:xfrm>
        <a:graphic>
          <a:graphicData uri="http://schemas.openxmlformats.org/presentationml/2006/ole">
            <mc:AlternateContent xmlns:mc="http://schemas.openxmlformats.org/markup-compatibility/2006">
              <mc:Choice xmlns:v="urn:schemas-microsoft-com:vml" Requires="v">
                <p:oleObj name="Equation" r:id="rId8" imgW="1180800" imgH="253800" progId="Equation.DSMT4">
                  <p:embed/>
                </p:oleObj>
              </mc:Choice>
              <mc:Fallback>
                <p:oleObj name="Equation" r:id="rId8" imgW="1180800" imgH="253800" progId="Equation.DSMT4">
                  <p:embed/>
                  <p:pic>
                    <p:nvPicPr>
                      <p:cNvPr id="52" name="Object 51">
                        <a:extLst>
                          <a:ext uri="{FF2B5EF4-FFF2-40B4-BE49-F238E27FC236}">
                            <a16:creationId xmlns:a16="http://schemas.microsoft.com/office/drawing/2014/main" id="{8171AC66-B674-4CE6-BCD0-9D1912E9E288}"/>
                          </a:ext>
                        </a:extLst>
                      </p:cNvPr>
                      <p:cNvPicPr>
                        <a:picLocks noChangeAspect="1" noChangeArrowheads="1"/>
                      </p:cNvPicPr>
                      <p:nvPr/>
                    </p:nvPicPr>
                    <p:blipFill>
                      <a:blip r:embed="rId9"/>
                      <a:srcRect/>
                      <a:stretch>
                        <a:fillRect/>
                      </a:stretch>
                    </p:blipFill>
                    <p:spPr bwMode="auto">
                      <a:xfrm>
                        <a:off x="344488" y="2601913"/>
                        <a:ext cx="22288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3">
            <a:extLst>
              <a:ext uri="{FF2B5EF4-FFF2-40B4-BE49-F238E27FC236}">
                <a16:creationId xmlns:a16="http://schemas.microsoft.com/office/drawing/2014/main" id="{5A65D2E4-7338-4F39-9942-BB8F99ADAFC0}"/>
              </a:ext>
            </a:extLst>
          </p:cNvPr>
          <p:cNvGraphicFramePr>
            <a:graphicFrameLocks noChangeAspect="1"/>
          </p:cNvGraphicFramePr>
          <p:nvPr>
            <p:extLst>
              <p:ext uri="{D42A27DB-BD31-4B8C-83A1-F6EECF244321}">
                <p14:modId xmlns:p14="http://schemas.microsoft.com/office/powerpoint/2010/main" val="3638109227"/>
              </p:ext>
            </p:extLst>
          </p:nvPr>
        </p:nvGraphicFramePr>
        <p:xfrm>
          <a:off x="269875" y="3730625"/>
          <a:ext cx="2371725" cy="479425"/>
        </p:xfrm>
        <a:graphic>
          <a:graphicData uri="http://schemas.openxmlformats.org/presentationml/2006/ole">
            <mc:AlternateContent xmlns:mc="http://schemas.openxmlformats.org/markup-compatibility/2006">
              <mc:Choice xmlns:v="urn:schemas-microsoft-com:vml" Requires="v">
                <p:oleObj name="Equation" r:id="rId10" imgW="1257120" imgH="253800" progId="Equation.DSMT4">
                  <p:embed/>
                </p:oleObj>
              </mc:Choice>
              <mc:Fallback>
                <p:oleObj name="Equation" r:id="rId10" imgW="1257120" imgH="253800" progId="Equation.DSMT4">
                  <p:embed/>
                  <p:pic>
                    <p:nvPicPr>
                      <p:cNvPr id="53" name="Object 3">
                        <a:extLst>
                          <a:ext uri="{FF2B5EF4-FFF2-40B4-BE49-F238E27FC236}">
                            <a16:creationId xmlns:a16="http://schemas.microsoft.com/office/drawing/2014/main" id="{5A65D2E4-7338-4F39-9942-BB8F99ADAFC0}"/>
                          </a:ext>
                        </a:extLst>
                      </p:cNvPr>
                      <p:cNvPicPr>
                        <a:picLocks noChangeAspect="1" noChangeArrowheads="1"/>
                      </p:cNvPicPr>
                      <p:nvPr/>
                    </p:nvPicPr>
                    <p:blipFill>
                      <a:blip r:embed="rId11"/>
                      <a:srcRect/>
                      <a:stretch>
                        <a:fillRect/>
                      </a:stretch>
                    </p:blipFill>
                    <p:spPr bwMode="auto">
                      <a:xfrm>
                        <a:off x="269875" y="3730625"/>
                        <a:ext cx="23717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TextBox 53">
            <a:extLst>
              <a:ext uri="{FF2B5EF4-FFF2-40B4-BE49-F238E27FC236}">
                <a16:creationId xmlns:a16="http://schemas.microsoft.com/office/drawing/2014/main" id="{792FD43E-582F-4189-A88E-E15037F26E5E}"/>
              </a:ext>
            </a:extLst>
          </p:cNvPr>
          <p:cNvSpPr txBox="1"/>
          <p:nvPr/>
        </p:nvSpPr>
        <p:spPr>
          <a:xfrm>
            <a:off x="-19050" y="1981199"/>
            <a:ext cx="2867025" cy="430887"/>
          </a:xfrm>
          <a:prstGeom prst="rect">
            <a:avLst/>
          </a:prstGeom>
          <a:noFill/>
        </p:spPr>
        <p:txBody>
          <a:bodyPr wrap="square" rtlCol="0">
            <a:spAutoFit/>
          </a:bodyPr>
          <a:lstStyle/>
          <a:p>
            <a:pPr algn="ctr"/>
            <a:r>
              <a:rPr lang="en-US" sz="2200" b="1" u="sng" dirty="0">
                <a:solidFill>
                  <a:srgbClr val="FF0000"/>
                </a:solidFill>
              </a:rPr>
              <a:t>ONE TAIL TEST:</a:t>
            </a:r>
          </a:p>
        </p:txBody>
      </p:sp>
      <p:grpSp>
        <p:nvGrpSpPr>
          <p:cNvPr id="55" name="Group 54">
            <a:extLst>
              <a:ext uri="{FF2B5EF4-FFF2-40B4-BE49-F238E27FC236}">
                <a16:creationId xmlns:a16="http://schemas.microsoft.com/office/drawing/2014/main" id="{868B4D56-640A-4CB1-A2B6-FCD413E9BAFF}"/>
              </a:ext>
            </a:extLst>
          </p:cNvPr>
          <p:cNvGrpSpPr/>
          <p:nvPr/>
        </p:nvGrpSpPr>
        <p:grpSpPr>
          <a:xfrm>
            <a:off x="3471723" y="1685924"/>
            <a:ext cx="3300552" cy="1362075"/>
            <a:chOff x="3290748" y="2409825"/>
            <a:chExt cx="2367102" cy="1076326"/>
          </a:xfrm>
        </p:grpSpPr>
        <p:pic>
          <p:nvPicPr>
            <p:cNvPr id="56" name="Picture 55">
              <a:extLst>
                <a:ext uri="{FF2B5EF4-FFF2-40B4-BE49-F238E27FC236}">
                  <a16:creationId xmlns:a16="http://schemas.microsoft.com/office/drawing/2014/main" id="{ED06FF38-5A55-4516-BC31-611E5F79815C}"/>
                </a:ext>
              </a:extLst>
            </p:cNvPr>
            <p:cNvPicPr>
              <a:picLocks noChangeAspect="1"/>
            </p:cNvPicPr>
            <p:nvPr/>
          </p:nvPicPr>
          <p:blipFill>
            <a:blip r:embed="rId12"/>
            <a:stretch>
              <a:fillRect/>
            </a:stretch>
          </p:blipFill>
          <p:spPr>
            <a:xfrm>
              <a:off x="3290748" y="2565323"/>
              <a:ext cx="2367102" cy="849439"/>
            </a:xfrm>
            <a:prstGeom prst="rect">
              <a:avLst/>
            </a:prstGeom>
          </p:spPr>
        </p:pic>
        <p:cxnSp>
          <p:nvCxnSpPr>
            <p:cNvPr id="57" name="Straight Connector 56">
              <a:extLst>
                <a:ext uri="{FF2B5EF4-FFF2-40B4-BE49-F238E27FC236}">
                  <a16:creationId xmlns:a16="http://schemas.microsoft.com/office/drawing/2014/main" id="{EB307C2B-2B28-4F0E-AC3E-D1343CBD9C78}"/>
                </a:ext>
              </a:extLst>
            </p:cNvPr>
            <p:cNvCxnSpPr>
              <a:cxnSpLocks/>
            </p:cNvCxnSpPr>
            <p:nvPr/>
          </p:nvCxnSpPr>
          <p:spPr>
            <a:xfrm flipV="1">
              <a:off x="4467225" y="2409825"/>
              <a:ext cx="0" cy="1076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60" name="Object 59">
            <a:extLst>
              <a:ext uri="{FF2B5EF4-FFF2-40B4-BE49-F238E27FC236}">
                <a16:creationId xmlns:a16="http://schemas.microsoft.com/office/drawing/2014/main" id="{5AB568E1-3740-4492-94D0-7A11BBDD10E2}"/>
              </a:ext>
            </a:extLst>
          </p:cNvPr>
          <p:cNvGraphicFramePr>
            <a:graphicFrameLocks noChangeAspect="1"/>
          </p:cNvGraphicFramePr>
          <p:nvPr>
            <p:extLst>
              <p:ext uri="{D42A27DB-BD31-4B8C-83A1-F6EECF244321}">
                <p14:modId xmlns:p14="http://schemas.microsoft.com/office/powerpoint/2010/main" val="2491884164"/>
              </p:ext>
            </p:extLst>
          </p:nvPr>
        </p:nvGraphicFramePr>
        <p:xfrm>
          <a:off x="2733675" y="1843088"/>
          <a:ext cx="1030288" cy="331787"/>
        </p:xfrm>
        <a:graphic>
          <a:graphicData uri="http://schemas.openxmlformats.org/presentationml/2006/ole">
            <mc:AlternateContent xmlns:mc="http://schemas.openxmlformats.org/markup-compatibility/2006">
              <mc:Choice xmlns:v="urn:schemas-microsoft-com:vml" Requires="v">
                <p:oleObj name="Equation" r:id="rId13" imgW="558720" imgH="177480" progId="Equation.DSMT4">
                  <p:embed/>
                </p:oleObj>
              </mc:Choice>
              <mc:Fallback>
                <p:oleObj name="Equation" r:id="rId13" imgW="558720" imgH="177480" progId="Equation.DSMT4">
                  <p:embed/>
                  <p:pic>
                    <p:nvPicPr>
                      <p:cNvPr id="60" name="Object 59">
                        <a:extLst>
                          <a:ext uri="{FF2B5EF4-FFF2-40B4-BE49-F238E27FC236}">
                            <a16:creationId xmlns:a16="http://schemas.microsoft.com/office/drawing/2014/main" id="{5AB568E1-3740-4492-94D0-7A11BBDD10E2}"/>
                          </a:ext>
                        </a:extLst>
                      </p:cNvPr>
                      <p:cNvPicPr/>
                      <p:nvPr/>
                    </p:nvPicPr>
                    <p:blipFill>
                      <a:blip r:embed="rId14"/>
                      <a:stretch>
                        <a:fillRect/>
                      </a:stretch>
                    </p:blipFill>
                    <p:spPr>
                      <a:xfrm>
                        <a:off x="2733675" y="1843088"/>
                        <a:ext cx="1030288" cy="331787"/>
                      </a:xfrm>
                      <a:prstGeom prst="rect">
                        <a:avLst/>
                      </a:prstGeom>
                    </p:spPr>
                  </p:pic>
                </p:oleObj>
              </mc:Fallback>
            </mc:AlternateContent>
          </a:graphicData>
        </a:graphic>
      </p:graphicFrame>
      <p:cxnSp>
        <p:nvCxnSpPr>
          <p:cNvPr id="61" name="Straight Arrow Connector 60">
            <a:extLst>
              <a:ext uri="{FF2B5EF4-FFF2-40B4-BE49-F238E27FC236}">
                <a16:creationId xmlns:a16="http://schemas.microsoft.com/office/drawing/2014/main" id="{57ED68E5-67BE-41F1-9161-323FD0320FFF}"/>
              </a:ext>
            </a:extLst>
          </p:cNvPr>
          <p:cNvCxnSpPr>
            <a:cxnSpLocks/>
          </p:cNvCxnSpPr>
          <p:nvPr/>
        </p:nvCxnSpPr>
        <p:spPr>
          <a:xfrm>
            <a:off x="3790950" y="2019300"/>
            <a:ext cx="533400" cy="752475"/>
          </a:xfrm>
          <a:prstGeom prst="straightConnector1">
            <a:avLst/>
          </a:prstGeom>
          <a:ln w="22225">
            <a:headEnd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2" name="Object 61">
            <a:extLst>
              <a:ext uri="{FF2B5EF4-FFF2-40B4-BE49-F238E27FC236}">
                <a16:creationId xmlns:a16="http://schemas.microsoft.com/office/drawing/2014/main" id="{18900BB5-27D4-4496-869F-14E27649A2FB}"/>
              </a:ext>
            </a:extLst>
          </p:cNvPr>
          <p:cNvGraphicFramePr>
            <a:graphicFrameLocks noChangeAspect="1"/>
          </p:cNvGraphicFramePr>
          <p:nvPr>
            <p:extLst>
              <p:ext uri="{D42A27DB-BD31-4B8C-83A1-F6EECF244321}">
                <p14:modId xmlns:p14="http://schemas.microsoft.com/office/powerpoint/2010/main" val="919597659"/>
              </p:ext>
            </p:extLst>
          </p:nvPr>
        </p:nvGraphicFramePr>
        <p:xfrm>
          <a:off x="4238625" y="2897188"/>
          <a:ext cx="384175" cy="477837"/>
        </p:xfrm>
        <a:graphic>
          <a:graphicData uri="http://schemas.openxmlformats.org/presentationml/2006/ole">
            <mc:AlternateContent xmlns:mc="http://schemas.openxmlformats.org/markup-compatibility/2006">
              <mc:Choice xmlns:v="urn:schemas-microsoft-com:vml" Requires="v">
                <p:oleObj name="Equation" r:id="rId15" imgW="203040" imgH="253800" progId="Equation.DSMT4">
                  <p:embed/>
                </p:oleObj>
              </mc:Choice>
              <mc:Fallback>
                <p:oleObj name="Equation" r:id="rId15" imgW="203040" imgH="253800" progId="Equation.DSMT4">
                  <p:embed/>
                  <p:pic>
                    <p:nvPicPr>
                      <p:cNvPr id="62" name="Object 61">
                        <a:extLst>
                          <a:ext uri="{FF2B5EF4-FFF2-40B4-BE49-F238E27FC236}">
                            <a16:creationId xmlns:a16="http://schemas.microsoft.com/office/drawing/2014/main" id="{18900BB5-27D4-4496-869F-14E27649A2FB}"/>
                          </a:ext>
                        </a:extLst>
                      </p:cNvPr>
                      <p:cNvPicPr>
                        <a:picLocks noChangeAspect="1" noChangeArrowheads="1"/>
                      </p:cNvPicPr>
                      <p:nvPr/>
                    </p:nvPicPr>
                    <p:blipFill>
                      <a:blip r:embed="rId16"/>
                      <a:srcRect/>
                      <a:stretch>
                        <a:fillRect/>
                      </a:stretch>
                    </p:blipFill>
                    <p:spPr bwMode="auto">
                      <a:xfrm>
                        <a:off x="4238625" y="2897188"/>
                        <a:ext cx="384175"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63">
            <a:extLst>
              <a:ext uri="{FF2B5EF4-FFF2-40B4-BE49-F238E27FC236}">
                <a16:creationId xmlns:a16="http://schemas.microsoft.com/office/drawing/2014/main" id="{351F86E2-3210-410A-A594-5B30DDD0E65B}"/>
              </a:ext>
            </a:extLst>
          </p:cNvPr>
          <p:cNvGraphicFramePr>
            <a:graphicFrameLocks noChangeAspect="1"/>
          </p:cNvGraphicFramePr>
          <p:nvPr>
            <p:extLst>
              <p:ext uri="{D42A27DB-BD31-4B8C-83A1-F6EECF244321}">
                <p14:modId xmlns:p14="http://schemas.microsoft.com/office/powerpoint/2010/main" val="2070536227"/>
              </p:ext>
            </p:extLst>
          </p:nvPr>
        </p:nvGraphicFramePr>
        <p:xfrm>
          <a:off x="6858000" y="1624698"/>
          <a:ext cx="3105150" cy="878790"/>
        </p:xfrm>
        <a:graphic>
          <a:graphicData uri="http://schemas.openxmlformats.org/presentationml/2006/ole">
            <mc:AlternateContent xmlns:mc="http://schemas.openxmlformats.org/markup-compatibility/2006">
              <mc:Choice xmlns:v="urn:schemas-microsoft-com:vml" Requires="v">
                <p:oleObj name="Equation" r:id="rId17" imgW="1638000" imgH="457200" progId="Equation.DSMT4">
                  <p:embed/>
                </p:oleObj>
              </mc:Choice>
              <mc:Fallback>
                <p:oleObj name="Equation" r:id="rId17" imgW="1638000" imgH="457200" progId="Equation.DSMT4">
                  <p:embed/>
                  <p:pic>
                    <p:nvPicPr>
                      <p:cNvPr id="64" name="Object 63">
                        <a:extLst>
                          <a:ext uri="{FF2B5EF4-FFF2-40B4-BE49-F238E27FC236}">
                            <a16:creationId xmlns:a16="http://schemas.microsoft.com/office/drawing/2014/main" id="{351F86E2-3210-410A-A594-5B30DDD0E65B}"/>
                          </a:ext>
                        </a:extLst>
                      </p:cNvPr>
                      <p:cNvPicPr/>
                      <p:nvPr/>
                    </p:nvPicPr>
                    <p:blipFill>
                      <a:blip r:embed="rId18"/>
                      <a:stretch>
                        <a:fillRect/>
                      </a:stretch>
                    </p:blipFill>
                    <p:spPr>
                      <a:xfrm>
                        <a:off x="6858000" y="1624698"/>
                        <a:ext cx="3105150" cy="87879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4F9D6CD3-3AAB-46E2-9650-66FF74C8CBAB}"/>
              </a:ext>
            </a:extLst>
          </p:cNvPr>
          <p:cNvGraphicFramePr>
            <a:graphicFrameLocks noChangeAspect="1"/>
          </p:cNvGraphicFramePr>
          <p:nvPr>
            <p:extLst>
              <p:ext uri="{D42A27DB-BD31-4B8C-83A1-F6EECF244321}">
                <p14:modId xmlns:p14="http://schemas.microsoft.com/office/powerpoint/2010/main" val="3694974229"/>
              </p:ext>
            </p:extLst>
          </p:nvPr>
        </p:nvGraphicFramePr>
        <p:xfrm>
          <a:off x="7011546" y="2544782"/>
          <a:ext cx="2392362" cy="476250"/>
        </p:xfrm>
        <a:graphic>
          <a:graphicData uri="http://schemas.openxmlformats.org/presentationml/2006/ole">
            <mc:AlternateContent xmlns:mc="http://schemas.openxmlformats.org/markup-compatibility/2006">
              <mc:Choice xmlns:v="urn:schemas-microsoft-com:vml" Requires="v">
                <p:oleObj name="Equation" r:id="rId19" imgW="1295280" imgH="253800" progId="Equation.DSMT4">
                  <p:embed/>
                </p:oleObj>
              </mc:Choice>
              <mc:Fallback>
                <p:oleObj name="Equation" r:id="rId19" imgW="1295280" imgH="253800" progId="Equation.DSMT4">
                  <p:embed/>
                  <p:pic>
                    <p:nvPicPr>
                      <p:cNvPr id="65" name="Object 64">
                        <a:extLst>
                          <a:ext uri="{FF2B5EF4-FFF2-40B4-BE49-F238E27FC236}">
                            <a16:creationId xmlns:a16="http://schemas.microsoft.com/office/drawing/2014/main" id="{4F9D6CD3-3AAB-46E2-9650-66FF74C8CBAB}"/>
                          </a:ext>
                        </a:extLst>
                      </p:cNvPr>
                      <p:cNvPicPr/>
                      <p:nvPr/>
                    </p:nvPicPr>
                    <p:blipFill>
                      <a:blip r:embed="rId20"/>
                      <a:stretch>
                        <a:fillRect/>
                      </a:stretch>
                    </p:blipFill>
                    <p:spPr>
                      <a:xfrm>
                        <a:off x="7011546" y="2544782"/>
                        <a:ext cx="2392362" cy="476250"/>
                      </a:xfrm>
                      <a:prstGeom prst="rect">
                        <a:avLst/>
                      </a:prstGeom>
                    </p:spPr>
                  </p:pic>
                </p:oleObj>
              </mc:Fallback>
            </mc:AlternateContent>
          </a:graphicData>
        </a:graphic>
      </p:graphicFrame>
      <p:pic>
        <p:nvPicPr>
          <p:cNvPr id="67" name="Picture 66">
            <a:extLst>
              <a:ext uri="{FF2B5EF4-FFF2-40B4-BE49-F238E27FC236}">
                <a16:creationId xmlns:a16="http://schemas.microsoft.com/office/drawing/2014/main" id="{453DAB45-2A78-4CEA-9F4C-81D984912EAA}"/>
              </a:ext>
            </a:extLst>
          </p:cNvPr>
          <p:cNvPicPr>
            <a:picLocks noChangeAspect="1"/>
          </p:cNvPicPr>
          <p:nvPr/>
        </p:nvPicPr>
        <p:blipFill>
          <a:blip r:embed="rId21"/>
          <a:stretch>
            <a:fillRect/>
          </a:stretch>
        </p:blipFill>
        <p:spPr>
          <a:xfrm>
            <a:off x="5011534" y="3409950"/>
            <a:ext cx="3032385" cy="1057345"/>
          </a:xfrm>
          <a:prstGeom prst="rect">
            <a:avLst/>
          </a:prstGeom>
        </p:spPr>
      </p:pic>
      <p:cxnSp>
        <p:nvCxnSpPr>
          <p:cNvPr id="68" name="Straight Connector 67">
            <a:extLst>
              <a:ext uri="{FF2B5EF4-FFF2-40B4-BE49-F238E27FC236}">
                <a16:creationId xmlns:a16="http://schemas.microsoft.com/office/drawing/2014/main" id="{D053DE74-E817-426A-8389-0138B9A51F4C}"/>
              </a:ext>
            </a:extLst>
          </p:cNvPr>
          <p:cNvCxnSpPr>
            <a:cxnSpLocks/>
          </p:cNvCxnSpPr>
          <p:nvPr/>
        </p:nvCxnSpPr>
        <p:spPr>
          <a:xfrm flipV="1">
            <a:off x="6526212" y="3228975"/>
            <a:ext cx="0" cy="131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9" name="Object 68">
            <a:extLst>
              <a:ext uri="{FF2B5EF4-FFF2-40B4-BE49-F238E27FC236}">
                <a16:creationId xmlns:a16="http://schemas.microsoft.com/office/drawing/2014/main" id="{01E5BDBA-8D04-45CD-AB65-DCE95BEAF1F1}"/>
              </a:ext>
            </a:extLst>
          </p:cNvPr>
          <p:cNvGraphicFramePr>
            <a:graphicFrameLocks noChangeAspect="1"/>
          </p:cNvGraphicFramePr>
          <p:nvPr>
            <p:extLst>
              <p:ext uri="{D42A27DB-BD31-4B8C-83A1-F6EECF244321}">
                <p14:modId xmlns:p14="http://schemas.microsoft.com/office/powerpoint/2010/main" val="393085528"/>
              </p:ext>
            </p:extLst>
          </p:nvPr>
        </p:nvGraphicFramePr>
        <p:xfrm>
          <a:off x="6945312" y="4459288"/>
          <a:ext cx="384175" cy="477837"/>
        </p:xfrm>
        <a:graphic>
          <a:graphicData uri="http://schemas.openxmlformats.org/presentationml/2006/ole">
            <mc:AlternateContent xmlns:mc="http://schemas.openxmlformats.org/markup-compatibility/2006">
              <mc:Choice xmlns:v="urn:schemas-microsoft-com:vml" Requires="v">
                <p:oleObj name="Equation" r:id="rId22" imgW="203040" imgH="253800" progId="Equation.DSMT4">
                  <p:embed/>
                </p:oleObj>
              </mc:Choice>
              <mc:Fallback>
                <p:oleObj name="Equation" r:id="rId22" imgW="203040" imgH="253800" progId="Equation.DSMT4">
                  <p:embed/>
                  <p:pic>
                    <p:nvPicPr>
                      <p:cNvPr id="69" name="Object 68">
                        <a:extLst>
                          <a:ext uri="{FF2B5EF4-FFF2-40B4-BE49-F238E27FC236}">
                            <a16:creationId xmlns:a16="http://schemas.microsoft.com/office/drawing/2014/main" id="{01E5BDBA-8D04-45CD-AB65-DCE95BEAF1F1}"/>
                          </a:ext>
                        </a:extLst>
                      </p:cNvPr>
                      <p:cNvPicPr>
                        <a:picLocks noChangeAspect="1" noChangeArrowheads="1"/>
                      </p:cNvPicPr>
                      <p:nvPr/>
                    </p:nvPicPr>
                    <p:blipFill>
                      <a:blip r:embed="rId16"/>
                      <a:srcRect/>
                      <a:stretch>
                        <a:fillRect/>
                      </a:stretch>
                    </p:blipFill>
                    <p:spPr bwMode="auto">
                      <a:xfrm>
                        <a:off x="6945312" y="4459288"/>
                        <a:ext cx="384175" cy="477837"/>
                      </a:xfrm>
                      <a:prstGeom prst="rect">
                        <a:avLst/>
                      </a:prstGeom>
                      <a:noFill/>
                      <a:ln>
                        <a:noFill/>
                      </a:ln>
                      <a:effectLst/>
                    </p:spPr>
                  </p:pic>
                </p:oleObj>
              </mc:Fallback>
            </mc:AlternateContent>
          </a:graphicData>
        </a:graphic>
      </p:graphicFrame>
      <p:graphicFrame>
        <p:nvGraphicFramePr>
          <p:cNvPr id="70" name="Object 69">
            <a:extLst>
              <a:ext uri="{FF2B5EF4-FFF2-40B4-BE49-F238E27FC236}">
                <a16:creationId xmlns:a16="http://schemas.microsoft.com/office/drawing/2014/main" id="{9BE07799-D858-464E-A370-19575027BC14}"/>
              </a:ext>
            </a:extLst>
          </p:cNvPr>
          <p:cNvGraphicFramePr>
            <a:graphicFrameLocks noChangeAspect="1"/>
          </p:cNvGraphicFramePr>
          <p:nvPr>
            <p:extLst>
              <p:ext uri="{D42A27DB-BD31-4B8C-83A1-F6EECF244321}">
                <p14:modId xmlns:p14="http://schemas.microsoft.com/office/powerpoint/2010/main" val="3347889998"/>
              </p:ext>
            </p:extLst>
          </p:nvPr>
        </p:nvGraphicFramePr>
        <p:xfrm>
          <a:off x="8120062" y="3424238"/>
          <a:ext cx="3538538" cy="879475"/>
        </p:xfrm>
        <a:graphic>
          <a:graphicData uri="http://schemas.openxmlformats.org/presentationml/2006/ole">
            <mc:AlternateContent xmlns:mc="http://schemas.openxmlformats.org/markup-compatibility/2006">
              <mc:Choice xmlns:v="urn:schemas-microsoft-com:vml" Requires="v">
                <p:oleObj name="Equation" r:id="rId23" imgW="1866600" imgH="457200" progId="Equation.DSMT4">
                  <p:embed/>
                </p:oleObj>
              </mc:Choice>
              <mc:Fallback>
                <p:oleObj name="Equation" r:id="rId23" imgW="1866600" imgH="457200" progId="Equation.DSMT4">
                  <p:embed/>
                  <p:pic>
                    <p:nvPicPr>
                      <p:cNvPr id="70" name="Object 69">
                        <a:extLst>
                          <a:ext uri="{FF2B5EF4-FFF2-40B4-BE49-F238E27FC236}">
                            <a16:creationId xmlns:a16="http://schemas.microsoft.com/office/drawing/2014/main" id="{9BE07799-D858-464E-A370-19575027BC14}"/>
                          </a:ext>
                        </a:extLst>
                      </p:cNvPr>
                      <p:cNvPicPr/>
                      <p:nvPr/>
                    </p:nvPicPr>
                    <p:blipFill>
                      <a:blip r:embed="rId24"/>
                      <a:stretch>
                        <a:fillRect/>
                      </a:stretch>
                    </p:blipFill>
                    <p:spPr>
                      <a:xfrm>
                        <a:off x="8120062" y="3424238"/>
                        <a:ext cx="3538538" cy="879475"/>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059C3FD3-6298-40BD-808C-59BF1C332B9C}"/>
              </a:ext>
            </a:extLst>
          </p:cNvPr>
          <p:cNvGraphicFramePr>
            <a:graphicFrameLocks noChangeAspect="1"/>
          </p:cNvGraphicFramePr>
          <p:nvPr>
            <p:extLst>
              <p:ext uri="{D42A27DB-BD31-4B8C-83A1-F6EECF244321}">
                <p14:modId xmlns:p14="http://schemas.microsoft.com/office/powerpoint/2010/main" val="1004047412"/>
              </p:ext>
            </p:extLst>
          </p:nvPr>
        </p:nvGraphicFramePr>
        <p:xfrm>
          <a:off x="8228012" y="4316413"/>
          <a:ext cx="2744788" cy="476250"/>
        </p:xfrm>
        <a:graphic>
          <a:graphicData uri="http://schemas.openxmlformats.org/presentationml/2006/ole">
            <mc:AlternateContent xmlns:mc="http://schemas.openxmlformats.org/markup-compatibility/2006">
              <mc:Choice xmlns:v="urn:schemas-microsoft-com:vml" Requires="v">
                <p:oleObj name="Equation" r:id="rId25" imgW="1485720" imgH="253800" progId="Equation.DSMT4">
                  <p:embed/>
                </p:oleObj>
              </mc:Choice>
              <mc:Fallback>
                <p:oleObj name="Equation" r:id="rId25" imgW="1485720" imgH="253800" progId="Equation.DSMT4">
                  <p:embed/>
                  <p:pic>
                    <p:nvPicPr>
                      <p:cNvPr id="71" name="Object 70">
                        <a:extLst>
                          <a:ext uri="{FF2B5EF4-FFF2-40B4-BE49-F238E27FC236}">
                            <a16:creationId xmlns:a16="http://schemas.microsoft.com/office/drawing/2014/main" id="{059C3FD3-6298-40BD-808C-59BF1C332B9C}"/>
                          </a:ext>
                        </a:extLst>
                      </p:cNvPr>
                      <p:cNvPicPr/>
                      <p:nvPr/>
                    </p:nvPicPr>
                    <p:blipFill>
                      <a:blip r:embed="rId26"/>
                      <a:stretch>
                        <a:fillRect/>
                      </a:stretch>
                    </p:blipFill>
                    <p:spPr>
                      <a:xfrm>
                        <a:off x="8228012" y="4316413"/>
                        <a:ext cx="2744788" cy="476250"/>
                      </a:xfrm>
                      <a:prstGeom prst="rect">
                        <a:avLst/>
                      </a:prstGeom>
                    </p:spPr>
                  </p:pic>
                </p:oleObj>
              </mc:Fallback>
            </mc:AlternateContent>
          </a:graphicData>
        </a:graphic>
      </p:graphicFrame>
      <p:graphicFrame>
        <p:nvGraphicFramePr>
          <p:cNvPr id="74" name="Object 4">
            <a:extLst>
              <a:ext uri="{FF2B5EF4-FFF2-40B4-BE49-F238E27FC236}">
                <a16:creationId xmlns:a16="http://schemas.microsoft.com/office/drawing/2014/main" id="{681BEEBC-0094-43B1-9304-7BCC16CEB2D5}"/>
              </a:ext>
            </a:extLst>
          </p:cNvPr>
          <p:cNvGraphicFramePr>
            <a:graphicFrameLocks noChangeAspect="1"/>
          </p:cNvGraphicFramePr>
          <p:nvPr>
            <p:extLst>
              <p:ext uri="{D42A27DB-BD31-4B8C-83A1-F6EECF244321}">
                <p14:modId xmlns:p14="http://schemas.microsoft.com/office/powerpoint/2010/main" val="2759485078"/>
              </p:ext>
            </p:extLst>
          </p:nvPr>
        </p:nvGraphicFramePr>
        <p:xfrm>
          <a:off x="500063" y="5505449"/>
          <a:ext cx="1824037" cy="529497"/>
        </p:xfrm>
        <a:graphic>
          <a:graphicData uri="http://schemas.openxmlformats.org/presentationml/2006/ole">
            <mc:AlternateContent xmlns:mc="http://schemas.openxmlformats.org/markup-compatibility/2006">
              <mc:Choice xmlns:v="urn:schemas-microsoft-com:vml" Requires="v">
                <p:oleObj name="Equation" r:id="rId27" imgW="787320" imgH="228600" progId="Equation.DSMT4">
                  <p:embed/>
                </p:oleObj>
              </mc:Choice>
              <mc:Fallback>
                <p:oleObj name="Equation" r:id="rId27" imgW="787320" imgH="228600" progId="Equation.DSMT4">
                  <p:embed/>
                  <p:pic>
                    <p:nvPicPr>
                      <p:cNvPr id="74" name="Object 4">
                        <a:extLst>
                          <a:ext uri="{FF2B5EF4-FFF2-40B4-BE49-F238E27FC236}">
                            <a16:creationId xmlns:a16="http://schemas.microsoft.com/office/drawing/2014/main" id="{681BEEBC-0094-43B1-9304-7BCC16CEB2D5}"/>
                          </a:ext>
                        </a:extLst>
                      </p:cNvPr>
                      <p:cNvPicPr>
                        <a:picLocks noChangeAspect="1" noChangeArrowheads="1"/>
                      </p:cNvPicPr>
                      <p:nvPr/>
                    </p:nvPicPr>
                    <p:blipFill>
                      <a:blip r:embed="rId28"/>
                      <a:srcRect/>
                      <a:stretch>
                        <a:fillRect/>
                      </a:stretch>
                    </p:blipFill>
                    <p:spPr bwMode="auto">
                      <a:xfrm>
                        <a:off x="500063" y="5505449"/>
                        <a:ext cx="1824037" cy="529497"/>
                      </a:xfrm>
                      <a:prstGeom prst="rect">
                        <a:avLst/>
                      </a:prstGeom>
                      <a:noFill/>
                      <a:ln>
                        <a:noFill/>
                      </a:ln>
                      <a:effectLst/>
                    </p:spPr>
                  </p:pic>
                </p:oleObj>
              </mc:Fallback>
            </mc:AlternateContent>
          </a:graphicData>
        </a:graphic>
      </p:graphicFrame>
      <p:sp>
        <p:nvSpPr>
          <p:cNvPr id="75" name="TextBox 74">
            <a:extLst>
              <a:ext uri="{FF2B5EF4-FFF2-40B4-BE49-F238E27FC236}">
                <a16:creationId xmlns:a16="http://schemas.microsoft.com/office/drawing/2014/main" id="{E7D43575-2365-4F03-800A-E8F5B3A68BB8}"/>
              </a:ext>
            </a:extLst>
          </p:cNvPr>
          <p:cNvSpPr txBox="1"/>
          <p:nvPr/>
        </p:nvSpPr>
        <p:spPr>
          <a:xfrm>
            <a:off x="-19050" y="4714874"/>
            <a:ext cx="2867025" cy="430887"/>
          </a:xfrm>
          <a:prstGeom prst="rect">
            <a:avLst/>
          </a:prstGeom>
          <a:noFill/>
        </p:spPr>
        <p:txBody>
          <a:bodyPr wrap="square" rtlCol="0">
            <a:spAutoFit/>
          </a:bodyPr>
          <a:lstStyle/>
          <a:p>
            <a:pPr algn="ctr"/>
            <a:r>
              <a:rPr lang="en-US" sz="2200" b="1" u="sng" dirty="0">
                <a:solidFill>
                  <a:srgbClr val="FF0000"/>
                </a:solidFill>
              </a:rPr>
              <a:t>TWO TAIL TEST:</a:t>
            </a:r>
          </a:p>
        </p:txBody>
      </p:sp>
      <p:pic>
        <p:nvPicPr>
          <p:cNvPr id="76" name="Picture 75">
            <a:extLst>
              <a:ext uri="{FF2B5EF4-FFF2-40B4-BE49-F238E27FC236}">
                <a16:creationId xmlns:a16="http://schemas.microsoft.com/office/drawing/2014/main" id="{1159B536-46E7-4940-9495-7AF0C9999D5F}"/>
              </a:ext>
            </a:extLst>
          </p:cNvPr>
          <p:cNvPicPr>
            <a:picLocks noChangeAspect="1"/>
          </p:cNvPicPr>
          <p:nvPr/>
        </p:nvPicPr>
        <p:blipFill>
          <a:blip r:embed="rId29"/>
          <a:stretch>
            <a:fillRect/>
          </a:stretch>
        </p:blipFill>
        <p:spPr>
          <a:xfrm>
            <a:off x="3481199" y="4953000"/>
            <a:ext cx="3620714" cy="1304993"/>
          </a:xfrm>
          <a:prstGeom prst="rect">
            <a:avLst/>
          </a:prstGeom>
        </p:spPr>
      </p:pic>
      <p:graphicFrame>
        <p:nvGraphicFramePr>
          <p:cNvPr id="77" name="Object 76">
            <a:extLst>
              <a:ext uri="{FF2B5EF4-FFF2-40B4-BE49-F238E27FC236}">
                <a16:creationId xmlns:a16="http://schemas.microsoft.com/office/drawing/2014/main" id="{3190E746-785D-43F6-8463-870DD441DCC3}"/>
              </a:ext>
            </a:extLst>
          </p:cNvPr>
          <p:cNvGraphicFramePr>
            <a:graphicFrameLocks noChangeAspect="1"/>
          </p:cNvGraphicFramePr>
          <p:nvPr>
            <p:extLst>
              <p:ext uri="{D42A27DB-BD31-4B8C-83A1-F6EECF244321}">
                <p14:modId xmlns:p14="http://schemas.microsoft.com/office/powerpoint/2010/main" val="981293418"/>
              </p:ext>
            </p:extLst>
          </p:nvPr>
        </p:nvGraphicFramePr>
        <p:xfrm>
          <a:off x="2881313" y="4937125"/>
          <a:ext cx="1077912" cy="735013"/>
        </p:xfrm>
        <a:graphic>
          <a:graphicData uri="http://schemas.openxmlformats.org/presentationml/2006/ole">
            <mc:AlternateContent xmlns:mc="http://schemas.openxmlformats.org/markup-compatibility/2006">
              <mc:Choice xmlns:v="urn:schemas-microsoft-com:vml" Requires="v">
                <p:oleObj name="Equation" r:id="rId30" imgW="583920" imgH="393480" progId="Equation.DSMT4">
                  <p:embed/>
                </p:oleObj>
              </mc:Choice>
              <mc:Fallback>
                <p:oleObj name="Equation" r:id="rId30" imgW="583920" imgH="393480" progId="Equation.DSMT4">
                  <p:embed/>
                  <p:pic>
                    <p:nvPicPr>
                      <p:cNvPr id="77" name="Object 76">
                        <a:extLst>
                          <a:ext uri="{FF2B5EF4-FFF2-40B4-BE49-F238E27FC236}">
                            <a16:creationId xmlns:a16="http://schemas.microsoft.com/office/drawing/2014/main" id="{3190E746-785D-43F6-8463-870DD441DCC3}"/>
                          </a:ext>
                        </a:extLst>
                      </p:cNvPr>
                      <p:cNvPicPr/>
                      <p:nvPr/>
                    </p:nvPicPr>
                    <p:blipFill>
                      <a:blip r:embed="rId31"/>
                      <a:stretch>
                        <a:fillRect/>
                      </a:stretch>
                    </p:blipFill>
                    <p:spPr>
                      <a:xfrm>
                        <a:off x="2881313" y="4937125"/>
                        <a:ext cx="1077912" cy="735013"/>
                      </a:xfrm>
                      <a:prstGeom prst="rect">
                        <a:avLst/>
                      </a:prstGeom>
                    </p:spPr>
                  </p:pic>
                </p:oleObj>
              </mc:Fallback>
            </mc:AlternateContent>
          </a:graphicData>
        </a:graphic>
      </p:graphicFrame>
      <p:cxnSp>
        <p:nvCxnSpPr>
          <p:cNvPr id="78" name="Straight Arrow Connector 77">
            <a:extLst>
              <a:ext uri="{FF2B5EF4-FFF2-40B4-BE49-F238E27FC236}">
                <a16:creationId xmlns:a16="http://schemas.microsoft.com/office/drawing/2014/main" id="{B9FCC69B-10C2-4BBF-A60A-E9513AC185CC}"/>
              </a:ext>
            </a:extLst>
          </p:cNvPr>
          <p:cNvCxnSpPr>
            <a:cxnSpLocks/>
          </p:cNvCxnSpPr>
          <p:nvPr/>
        </p:nvCxnSpPr>
        <p:spPr>
          <a:xfrm>
            <a:off x="3933825" y="5353050"/>
            <a:ext cx="533400" cy="752475"/>
          </a:xfrm>
          <a:prstGeom prst="straightConnector1">
            <a:avLst/>
          </a:prstGeom>
          <a:ln w="22225">
            <a:headEnd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9" name="Object 78">
            <a:extLst>
              <a:ext uri="{FF2B5EF4-FFF2-40B4-BE49-F238E27FC236}">
                <a16:creationId xmlns:a16="http://schemas.microsoft.com/office/drawing/2014/main" id="{01641AB0-65FA-441B-9DCC-0238BE4514AE}"/>
              </a:ext>
            </a:extLst>
          </p:cNvPr>
          <p:cNvGraphicFramePr>
            <a:graphicFrameLocks noChangeAspect="1"/>
          </p:cNvGraphicFramePr>
          <p:nvPr>
            <p:extLst>
              <p:ext uri="{D42A27DB-BD31-4B8C-83A1-F6EECF244321}">
                <p14:modId xmlns:p14="http://schemas.microsoft.com/office/powerpoint/2010/main" val="4164421926"/>
              </p:ext>
            </p:extLst>
          </p:nvPr>
        </p:nvGraphicFramePr>
        <p:xfrm>
          <a:off x="6100763" y="4946650"/>
          <a:ext cx="1077912" cy="735013"/>
        </p:xfrm>
        <a:graphic>
          <a:graphicData uri="http://schemas.openxmlformats.org/presentationml/2006/ole">
            <mc:AlternateContent xmlns:mc="http://schemas.openxmlformats.org/markup-compatibility/2006">
              <mc:Choice xmlns:v="urn:schemas-microsoft-com:vml" Requires="v">
                <p:oleObj name="Equation" r:id="rId32" imgW="583920" imgH="393480" progId="Equation.DSMT4">
                  <p:embed/>
                </p:oleObj>
              </mc:Choice>
              <mc:Fallback>
                <p:oleObj name="Equation" r:id="rId32" imgW="583920" imgH="393480" progId="Equation.DSMT4">
                  <p:embed/>
                  <p:pic>
                    <p:nvPicPr>
                      <p:cNvPr id="79" name="Object 78">
                        <a:extLst>
                          <a:ext uri="{FF2B5EF4-FFF2-40B4-BE49-F238E27FC236}">
                            <a16:creationId xmlns:a16="http://schemas.microsoft.com/office/drawing/2014/main" id="{01641AB0-65FA-441B-9DCC-0238BE4514AE}"/>
                          </a:ext>
                        </a:extLst>
                      </p:cNvPr>
                      <p:cNvPicPr/>
                      <p:nvPr/>
                    </p:nvPicPr>
                    <p:blipFill>
                      <a:blip r:embed="rId31"/>
                      <a:stretch>
                        <a:fillRect/>
                      </a:stretch>
                    </p:blipFill>
                    <p:spPr>
                      <a:xfrm>
                        <a:off x="6100763" y="4946650"/>
                        <a:ext cx="1077912" cy="735013"/>
                      </a:xfrm>
                      <a:prstGeom prst="rect">
                        <a:avLst/>
                      </a:prstGeom>
                    </p:spPr>
                  </p:pic>
                </p:oleObj>
              </mc:Fallback>
            </mc:AlternateContent>
          </a:graphicData>
        </a:graphic>
      </p:graphicFrame>
      <p:cxnSp>
        <p:nvCxnSpPr>
          <p:cNvPr id="80" name="Straight Arrow Connector 79">
            <a:extLst>
              <a:ext uri="{FF2B5EF4-FFF2-40B4-BE49-F238E27FC236}">
                <a16:creationId xmlns:a16="http://schemas.microsoft.com/office/drawing/2014/main" id="{3BF9A382-6CC2-4B60-A679-B69E505BF8F6}"/>
              </a:ext>
            </a:extLst>
          </p:cNvPr>
          <p:cNvCxnSpPr>
            <a:cxnSpLocks/>
          </p:cNvCxnSpPr>
          <p:nvPr/>
        </p:nvCxnSpPr>
        <p:spPr>
          <a:xfrm flipH="1">
            <a:off x="6067425" y="5429250"/>
            <a:ext cx="666750" cy="657225"/>
          </a:xfrm>
          <a:prstGeom prst="straightConnector1">
            <a:avLst/>
          </a:prstGeom>
          <a:ln w="22225">
            <a:headEnd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81" name="Object 80">
            <a:extLst>
              <a:ext uri="{FF2B5EF4-FFF2-40B4-BE49-F238E27FC236}">
                <a16:creationId xmlns:a16="http://schemas.microsoft.com/office/drawing/2014/main" id="{A6B4766A-BDA6-4172-A457-FFB6D0C7C647}"/>
              </a:ext>
            </a:extLst>
          </p:cNvPr>
          <p:cNvGraphicFramePr>
            <a:graphicFrameLocks noChangeAspect="1"/>
          </p:cNvGraphicFramePr>
          <p:nvPr>
            <p:extLst>
              <p:ext uri="{D42A27DB-BD31-4B8C-83A1-F6EECF244321}">
                <p14:modId xmlns:p14="http://schemas.microsoft.com/office/powerpoint/2010/main" val="994783208"/>
              </p:ext>
            </p:extLst>
          </p:nvPr>
        </p:nvGraphicFramePr>
        <p:xfrm>
          <a:off x="4276725" y="6230938"/>
          <a:ext cx="384175" cy="477837"/>
        </p:xfrm>
        <a:graphic>
          <a:graphicData uri="http://schemas.openxmlformats.org/presentationml/2006/ole">
            <mc:AlternateContent xmlns:mc="http://schemas.openxmlformats.org/markup-compatibility/2006">
              <mc:Choice xmlns:v="urn:schemas-microsoft-com:vml" Requires="v">
                <p:oleObj name="Equation" r:id="rId33" imgW="203040" imgH="253800" progId="Equation.DSMT4">
                  <p:embed/>
                </p:oleObj>
              </mc:Choice>
              <mc:Fallback>
                <p:oleObj name="Equation" r:id="rId33" imgW="203040" imgH="253800" progId="Equation.DSMT4">
                  <p:embed/>
                  <p:pic>
                    <p:nvPicPr>
                      <p:cNvPr id="81" name="Object 80">
                        <a:extLst>
                          <a:ext uri="{FF2B5EF4-FFF2-40B4-BE49-F238E27FC236}">
                            <a16:creationId xmlns:a16="http://schemas.microsoft.com/office/drawing/2014/main" id="{A6B4766A-BDA6-4172-A457-FFB6D0C7C647}"/>
                          </a:ext>
                        </a:extLst>
                      </p:cNvPr>
                      <p:cNvPicPr>
                        <a:picLocks noChangeAspect="1" noChangeArrowheads="1"/>
                      </p:cNvPicPr>
                      <p:nvPr/>
                    </p:nvPicPr>
                    <p:blipFill>
                      <a:blip r:embed="rId16"/>
                      <a:srcRect/>
                      <a:stretch>
                        <a:fillRect/>
                      </a:stretch>
                    </p:blipFill>
                    <p:spPr bwMode="auto">
                      <a:xfrm>
                        <a:off x="4276725" y="6230938"/>
                        <a:ext cx="384175"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 name="Object 81">
            <a:extLst>
              <a:ext uri="{FF2B5EF4-FFF2-40B4-BE49-F238E27FC236}">
                <a16:creationId xmlns:a16="http://schemas.microsoft.com/office/drawing/2014/main" id="{EF956028-0B5C-4C99-8D36-AA06E614D201}"/>
              </a:ext>
            </a:extLst>
          </p:cNvPr>
          <p:cNvGraphicFramePr>
            <a:graphicFrameLocks noChangeAspect="1"/>
          </p:cNvGraphicFramePr>
          <p:nvPr>
            <p:extLst>
              <p:ext uri="{D42A27DB-BD31-4B8C-83A1-F6EECF244321}">
                <p14:modId xmlns:p14="http://schemas.microsoft.com/office/powerpoint/2010/main" val="1448160913"/>
              </p:ext>
            </p:extLst>
          </p:nvPr>
        </p:nvGraphicFramePr>
        <p:xfrm>
          <a:off x="5734050" y="6221413"/>
          <a:ext cx="479425" cy="477837"/>
        </p:xfrm>
        <a:graphic>
          <a:graphicData uri="http://schemas.openxmlformats.org/presentationml/2006/ole">
            <mc:AlternateContent xmlns:mc="http://schemas.openxmlformats.org/markup-compatibility/2006">
              <mc:Choice xmlns:v="urn:schemas-microsoft-com:vml" Requires="v">
                <p:oleObj name="Equation" r:id="rId34" imgW="253800" imgH="253800" progId="Equation.DSMT4">
                  <p:embed/>
                </p:oleObj>
              </mc:Choice>
              <mc:Fallback>
                <p:oleObj name="Equation" r:id="rId34" imgW="253800" imgH="253800" progId="Equation.DSMT4">
                  <p:embed/>
                  <p:pic>
                    <p:nvPicPr>
                      <p:cNvPr id="82" name="Object 81">
                        <a:extLst>
                          <a:ext uri="{FF2B5EF4-FFF2-40B4-BE49-F238E27FC236}">
                            <a16:creationId xmlns:a16="http://schemas.microsoft.com/office/drawing/2014/main" id="{EF956028-0B5C-4C99-8D36-AA06E614D201}"/>
                          </a:ext>
                        </a:extLst>
                      </p:cNvPr>
                      <p:cNvPicPr>
                        <a:picLocks noChangeAspect="1" noChangeArrowheads="1"/>
                      </p:cNvPicPr>
                      <p:nvPr/>
                    </p:nvPicPr>
                    <p:blipFill>
                      <a:blip r:embed="rId35"/>
                      <a:srcRect/>
                      <a:stretch>
                        <a:fillRect/>
                      </a:stretch>
                    </p:blipFill>
                    <p:spPr bwMode="auto">
                      <a:xfrm>
                        <a:off x="5734050" y="6221413"/>
                        <a:ext cx="479425"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 name="Object 82">
            <a:extLst>
              <a:ext uri="{FF2B5EF4-FFF2-40B4-BE49-F238E27FC236}">
                <a16:creationId xmlns:a16="http://schemas.microsoft.com/office/drawing/2014/main" id="{AAC23BF5-C159-4C01-9ABA-78BB6C4365D5}"/>
              </a:ext>
            </a:extLst>
          </p:cNvPr>
          <p:cNvGraphicFramePr>
            <a:graphicFrameLocks noChangeAspect="1"/>
          </p:cNvGraphicFramePr>
          <p:nvPr>
            <p:extLst>
              <p:ext uri="{D42A27DB-BD31-4B8C-83A1-F6EECF244321}">
                <p14:modId xmlns:p14="http://schemas.microsoft.com/office/powerpoint/2010/main" val="624282782"/>
              </p:ext>
            </p:extLst>
          </p:nvPr>
        </p:nvGraphicFramePr>
        <p:xfrm>
          <a:off x="7720013" y="5072063"/>
          <a:ext cx="3249612" cy="879475"/>
        </p:xfrm>
        <a:graphic>
          <a:graphicData uri="http://schemas.openxmlformats.org/presentationml/2006/ole">
            <mc:AlternateContent xmlns:mc="http://schemas.openxmlformats.org/markup-compatibility/2006">
              <mc:Choice xmlns:v="urn:schemas-microsoft-com:vml" Requires="v">
                <p:oleObj name="Equation" r:id="rId36" imgW="1714320" imgH="457200" progId="Equation.DSMT4">
                  <p:embed/>
                </p:oleObj>
              </mc:Choice>
              <mc:Fallback>
                <p:oleObj name="Equation" r:id="rId36" imgW="1714320" imgH="457200" progId="Equation.DSMT4">
                  <p:embed/>
                  <p:pic>
                    <p:nvPicPr>
                      <p:cNvPr id="83" name="Object 82">
                        <a:extLst>
                          <a:ext uri="{FF2B5EF4-FFF2-40B4-BE49-F238E27FC236}">
                            <a16:creationId xmlns:a16="http://schemas.microsoft.com/office/drawing/2014/main" id="{AAC23BF5-C159-4C01-9ABA-78BB6C4365D5}"/>
                          </a:ext>
                        </a:extLst>
                      </p:cNvPr>
                      <p:cNvPicPr/>
                      <p:nvPr/>
                    </p:nvPicPr>
                    <p:blipFill>
                      <a:blip r:embed="rId37"/>
                      <a:stretch>
                        <a:fillRect/>
                      </a:stretch>
                    </p:blipFill>
                    <p:spPr>
                      <a:xfrm>
                        <a:off x="7720013" y="5072063"/>
                        <a:ext cx="3249612" cy="879475"/>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AA19A1B9-D832-4180-A506-81821954B8D5}"/>
              </a:ext>
            </a:extLst>
          </p:cNvPr>
          <p:cNvGraphicFramePr>
            <a:graphicFrameLocks noChangeAspect="1"/>
          </p:cNvGraphicFramePr>
          <p:nvPr>
            <p:extLst>
              <p:ext uri="{D42A27DB-BD31-4B8C-83A1-F6EECF244321}">
                <p14:modId xmlns:p14="http://schemas.microsoft.com/office/powerpoint/2010/main" val="507967772"/>
              </p:ext>
            </p:extLst>
          </p:nvPr>
        </p:nvGraphicFramePr>
        <p:xfrm>
          <a:off x="7624763" y="5921375"/>
          <a:ext cx="3706812" cy="879475"/>
        </p:xfrm>
        <a:graphic>
          <a:graphicData uri="http://schemas.openxmlformats.org/presentationml/2006/ole">
            <mc:AlternateContent xmlns:mc="http://schemas.openxmlformats.org/markup-compatibility/2006">
              <mc:Choice xmlns:v="urn:schemas-microsoft-com:vml" Requires="v">
                <p:oleObj name="Equation" r:id="rId38" imgW="1955520" imgH="457200" progId="Equation.DSMT4">
                  <p:embed/>
                </p:oleObj>
              </mc:Choice>
              <mc:Fallback>
                <p:oleObj name="Equation" r:id="rId38" imgW="1955520" imgH="457200" progId="Equation.DSMT4">
                  <p:embed/>
                  <p:pic>
                    <p:nvPicPr>
                      <p:cNvPr id="84" name="Object 83">
                        <a:extLst>
                          <a:ext uri="{FF2B5EF4-FFF2-40B4-BE49-F238E27FC236}">
                            <a16:creationId xmlns:a16="http://schemas.microsoft.com/office/drawing/2014/main" id="{AA19A1B9-D832-4180-A506-81821954B8D5}"/>
                          </a:ext>
                        </a:extLst>
                      </p:cNvPr>
                      <p:cNvPicPr/>
                      <p:nvPr/>
                    </p:nvPicPr>
                    <p:blipFill>
                      <a:blip r:embed="rId39"/>
                      <a:stretch>
                        <a:fillRect/>
                      </a:stretch>
                    </p:blipFill>
                    <p:spPr>
                      <a:xfrm>
                        <a:off x="7624763" y="5921375"/>
                        <a:ext cx="3706812" cy="879475"/>
                      </a:xfrm>
                      <a:prstGeom prst="rect">
                        <a:avLst/>
                      </a:prstGeom>
                      <a:solidFill>
                        <a:schemeClr val="bg1"/>
                      </a:solidFill>
                    </p:spPr>
                  </p:pic>
                </p:oleObj>
              </mc:Fallback>
            </mc:AlternateContent>
          </a:graphicData>
        </a:graphic>
      </p:graphicFrame>
    </p:spTree>
    <p:custDataLst>
      <p:tags r:id="rId1"/>
    </p:custDataLst>
    <p:extLst>
      <p:ext uri="{BB962C8B-B14F-4D97-AF65-F5344CB8AC3E}">
        <p14:creationId xmlns:p14="http://schemas.microsoft.com/office/powerpoint/2010/main" val="38403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par>
                                <p:cTn id="56" presetID="10"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par>
                                <p:cTn id="59" presetID="10"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fade">
                                      <p:cBhvr>
                                        <p:cTn id="86" dur="500"/>
                                        <p:tgtEl>
                                          <p:spTgt spid="7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
                                        <p:tgtEl>
                                          <p:spTgt spid="7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500"/>
                                        <p:tgtEl>
                                          <p:spTgt spid="7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fade">
                                      <p:cBhvr>
                                        <p:cTn id="111" dur="500"/>
                                        <p:tgtEl>
                                          <p:spTgt spid="8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fade">
                                      <p:cBhvr>
                                        <p:cTn id="116" dur="500"/>
                                        <p:tgtEl>
                                          <p:spTgt spid="8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83"/>
                                        </p:tgtEl>
                                        <p:attrNameLst>
                                          <p:attrName>style.visibility</p:attrName>
                                        </p:attrNameLst>
                                      </p:cBhvr>
                                      <p:to>
                                        <p:strVal val="visible"/>
                                      </p:to>
                                    </p:set>
                                    <p:animEffect transition="in" filter="fade">
                                      <p:cBhvr>
                                        <p:cTn id="121" dur="500"/>
                                        <p:tgtEl>
                                          <p:spTgt spid="8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84"/>
                                        </p:tgtEl>
                                        <p:attrNameLst>
                                          <p:attrName>style.visibility</p:attrName>
                                        </p:attrNameLst>
                                      </p:cBhvr>
                                      <p:to>
                                        <p:strVal val="visible"/>
                                      </p:to>
                                    </p:set>
                                    <p:animEffect transition="in" filter="fade">
                                      <p:cBhvr>
                                        <p:cTn id="1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304EEF1-B728-4DE7-999A-D1EBF3753427}"/>
                  </a:ext>
                </a:extLst>
              </p:cNvPr>
              <p:cNvSpPr>
                <a:spLocks noGrp="1"/>
              </p:cNvSpPr>
              <p:nvPr>
                <p:ph type="title"/>
              </p:nvPr>
            </p:nvSpPr>
            <p:spPr>
              <a:xfrm>
                <a:off x="243840" y="81598"/>
                <a:ext cx="10241280" cy="528002"/>
              </a:xfrm>
            </p:spPr>
            <p:txBody>
              <a:bodyPr>
                <a:normAutofit fontScale="90000"/>
              </a:bodyPr>
              <a:lstStyle/>
              <a:p>
                <a:r>
                  <a:rPr lang="en-US" dirty="0"/>
                  <a:t>TYPE II Error </a:t>
                </a:r>
                <a14:m>
                  <m:oMath xmlns:m="http://schemas.openxmlformats.org/officeDocument/2006/math">
                    <m:r>
                      <a:rPr lang="en-US" sz="3200" b="0" i="0" smtClean="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P</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𝑇</m:t>
                        </m:r>
                        <m:r>
                          <a:rPr lang="en-US" sz="3200" b="0" i="1" smtClean="0">
                            <a:latin typeface="Cambria Math" panose="02040503050406030204" pitchFamily="18" charset="0"/>
                            <a:ea typeface="Cambria Math" panose="02040503050406030204" pitchFamily="18" charset="0"/>
                          </a:rPr>
                          <m:t>2</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𝐸𝑟𝑟𝑜𝑟</m:t>
                        </m:r>
                      </m:e>
                    </m:d>
                    <m:r>
                      <a:rPr lang="en-US" sz="3200" i="1">
                        <a:latin typeface="Cambria Math" panose="02040503050406030204" pitchFamily="18" charset="0"/>
                        <a:ea typeface="Cambria Math" panose="02040503050406030204" pitchFamily="18" charset="0"/>
                      </a:rPr>
                      <m:t>=</m:t>
                    </m:r>
                    <m:r>
                      <a:rPr lang="en-CA" sz="3200" i="1" smtClean="0">
                        <a:latin typeface="Cambria Math" panose="02040503050406030204" pitchFamily="18" charset="0"/>
                        <a:ea typeface="Cambria Math" panose="02040503050406030204" pitchFamily="18" charset="0"/>
                      </a:rPr>
                      <m:t>𝛽</m:t>
                    </m:r>
                  </m:oMath>
                </a14:m>
                <a:endParaRPr lang="en-US" dirty="0"/>
              </a:p>
            </p:txBody>
          </p:sp>
        </mc:Choice>
        <mc:Fallback xmlns="">
          <p:sp>
            <p:nvSpPr>
              <p:cNvPr id="2" name="Title 1">
                <a:extLst>
                  <a:ext uri="{FF2B5EF4-FFF2-40B4-BE49-F238E27FC236}">
                    <a16:creationId xmlns:a16="http://schemas.microsoft.com/office/drawing/2014/main" id="{2304EEF1-B728-4DE7-999A-D1EBF3753427}"/>
                  </a:ext>
                </a:extLst>
              </p:cNvPr>
              <p:cNvSpPr>
                <a:spLocks noGrp="1" noRot="1" noChangeAspect="1" noMove="1" noResize="1" noEditPoints="1" noAdjustHandles="1" noChangeArrowheads="1" noChangeShapeType="1" noTextEdit="1"/>
              </p:cNvSpPr>
              <p:nvPr>
                <p:ph type="title"/>
              </p:nvPr>
            </p:nvSpPr>
            <p:spPr>
              <a:xfrm>
                <a:off x="243840" y="81598"/>
                <a:ext cx="10241280" cy="528002"/>
              </a:xfrm>
              <a:blipFill>
                <a:blip r:embed="rId4"/>
                <a:stretch>
                  <a:fillRect l="-1131" t="-6897" b="-28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9A6F8E-7B2E-4257-AD4D-FF78B5F764C8}"/>
                  </a:ext>
                </a:extLst>
              </p:cNvPr>
              <p:cNvSpPr>
                <a:spLocks noGrp="1"/>
              </p:cNvSpPr>
              <p:nvPr>
                <p:ph sz="quarter" idx="1"/>
              </p:nvPr>
            </p:nvSpPr>
            <p:spPr>
              <a:xfrm>
                <a:off x="101600" y="665480"/>
                <a:ext cx="11541760" cy="2108200"/>
              </a:xfrm>
            </p:spPr>
            <p:txBody>
              <a:bodyPr/>
              <a:lstStyle/>
              <a:p>
                <a:r>
                  <a:rPr lang="en-US" sz="2200" dirty="0"/>
                  <a:t>A Type II Error will only occur if the Null Hypothesis (Ho) is false </a:t>
                </a:r>
              </a:p>
              <a:p>
                <a:r>
                  <a:rPr lang="en-US" sz="2200" dirty="0"/>
                  <a:t>Which means that there is a separate/different population distribution &amp; sampling distribution that is either “bigger” or “smaller” than the null</a:t>
                </a:r>
              </a:p>
              <a:p>
                <a:r>
                  <a:rPr lang="en-US" sz="2200" dirty="0"/>
                  <a:t>To calculate the probability of a T2 Error [</a:t>
                </a:r>
                <a14:m>
                  <m:oMath xmlns:m="http://schemas.openxmlformats.org/officeDocument/2006/math">
                    <m:r>
                      <a:rPr lang="en-US" sz="2200" i="1" smtClean="0">
                        <a:latin typeface="Cambria Math" panose="02040503050406030204" pitchFamily="18" charset="0"/>
                        <a:ea typeface="Cambria Math" panose="02040503050406030204" pitchFamily="18" charset="0"/>
                      </a:rPr>
                      <m:t>𝛽</m:t>
                    </m:r>
                  </m:oMath>
                </a14:m>
                <a:r>
                  <a:rPr lang="en-US" sz="2200" dirty="0"/>
                  <a:t>] or “Power” [</a:t>
                </a:r>
                <a14:m>
                  <m:oMath xmlns:m="http://schemas.openxmlformats.org/officeDocument/2006/math">
                    <m:r>
                      <a:rPr lang="en-US" sz="2200" b="0" i="0" smtClean="0">
                        <a:latin typeface="Cambria Math" panose="02040503050406030204" pitchFamily="18" charset="0"/>
                        <a:ea typeface="Cambria Math" panose="02040503050406030204" pitchFamily="18" charset="0"/>
                      </a:rPr>
                      <m:t>1−</m:t>
                    </m:r>
                    <m:r>
                      <a:rPr lang="en-US" sz="2200" i="1">
                        <a:latin typeface="Cambria Math" panose="02040503050406030204" pitchFamily="18" charset="0"/>
                        <a:ea typeface="Cambria Math" panose="02040503050406030204" pitchFamily="18" charset="0"/>
                      </a:rPr>
                      <m:t>𝛽</m:t>
                    </m:r>
                  </m:oMath>
                </a14:m>
                <a:r>
                  <a:rPr lang="en-US" sz="2200" dirty="0"/>
                  <a:t>] we would need the mean and std dev. of the </a:t>
                </a:r>
                <a:r>
                  <a:rPr lang="en-US" sz="2200" b="1" u="sng" dirty="0"/>
                  <a:t>TRUE</a:t>
                </a:r>
                <a:r>
                  <a:rPr lang="en-US" sz="2200" dirty="0"/>
                  <a:t> population distribution and the significance level </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oMath>
                </a14:m>
                <a:endParaRPr lang="en-US" sz="2200" dirty="0"/>
              </a:p>
            </p:txBody>
          </p:sp>
        </mc:Choice>
        <mc:Fallback xmlns="">
          <p:sp>
            <p:nvSpPr>
              <p:cNvPr id="3" name="Content Placeholder 2">
                <a:extLst>
                  <a:ext uri="{FF2B5EF4-FFF2-40B4-BE49-F238E27FC236}">
                    <a16:creationId xmlns:a16="http://schemas.microsoft.com/office/drawing/2014/main" id="{D99A6F8E-7B2E-4257-AD4D-FF78B5F764C8}"/>
                  </a:ext>
                </a:extLst>
              </p:cNvPr>
              <p:cNvSpPr>
                <a:spLocks noGrp="1" noRot="1" noChangeAspect="1" noMove="1" noResize="1" noEditPoints="1" noAdjustHandles="1" noChangeArrowheads="1" noChangeShapeType="1" noTextEdit="1"/>
              </p:cNvSpPr>
              <p:nvPr>
                <p:ph sz="quarter" idx="1"/>
              </p:nvPr>
            </p:nvSpPr>
            <p:spPr>
              <a:xfrm>
                <a:off x="101600" y="665480"/>
                <a:ext cx="11541760" cy="2108200"/>
              </a:xfrm>
              <a:blipFill>
                <a:blip r:embed="rId5"/>
                <a:stretch>
                  <a:fillRect l="-211" t="-202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800099EA-9C6C-4C0F-A772-D1CC0B7FC1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133" y="3504883"/>
            <a:ext cx="6544347" cy="27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Object 15">
            <a:extLst>
              <a:ext uri="{FF2B5EF4-FFF2-40B4-BE49-F238E27FC236}">
                <a16:creationId xmlns:a16="http://schemas.microsoft.com/office/drawing/2014/main" id="{1F746D42-864E-4D16-8782-5F504600F4F8}"/>
              </a:ext>
            </a:extLst>
          </p:cNvPr>
          <p:cNvGraphicFramePr>
            <a:graphicFrameLocks noChangeAspect="1"/>
          </p:cNvGraphicFramePr>
          <p:nvPr>
            <p:extLst>
              <p:ext uri="{D42A27DB-BD31-4B8C-83A1-F6EECF244321}">
                <p14:modId xmlns:p14="http://schemas.microsoft.com/office/powerpoint/2010/main" val="1935220942"/>
              </p:ext>
            </p:extLst>
          </p:nvPr>
        </p:nvGraphicFramePr>
        <p:xfrm>
          <a:off x="6969761" y="6205537"/>
          <a:ext cx="1173163" cy="652463"/>
        </p:xfrm>
        <a:graphic>
          <a:graphicData uri="http://schemas.openxmlformats.org/presentationml/2006/ole">
            <mc:AlternateContent xmlns:mc="http://schemas.openxmlformats.org/markup-compatibility/2006">
              <mc:Choice xmlns:v="urn:schemas-microsoft-com:vml" Requires="v">
                <p:oleObj name="Equation" r:id="rId7" imgW="825480" imgH="457200" progId="Equation.DSMT4">
                  <p:embed/>
                </p:oleObj>
              </mc:Choice>
              <mc:Fallback>
                <p:oleObj name="Equation" r:id="rId7" imgW="825480" imgH="457200" progId="Equation.DSMT4">
                  <p:embed/>
                  <p:pic>
                    <p:nvPicPr>
                      <p:cNvPr id="16" name="Object 15">
                        <a:extLst>
                          <a:ext uri="{FF2B5EF4-FFF2-40B4-BE49-F238E27FC236}">
                            <a16:creationId xmlns:a16="http://schemas.microsoft.com/office/drawing/2014/main" id="{1F746D42-864E-4D16-8782-5F504600F4F8}"/>
                          </a:ext>
                        </a:extLst>
                      </p:cNvPr>
                      <p:cNvPicPr/>
                      <p:nvPr/>
                    </p:nvPicPr>
                    <p:blipFill>
                      <a:blip r:embed="rId8"/>
                      <a:stretch>
                        <a:fillRect/>
                      </a:stretch>
                    </p:blipFill>
                    <p:spPr>
                      <a:xfrm>
                        <a:off x="6969761" y="6205537"/>
                        <a:ext cx="1173163" cy="652463"/>
                      </a:xfrm>
                      <a:prstGeom prst="rect">
                        <a:avLst/>
                      </a:prstGeom>
                    </p:spPr>
                  </p:pic>
                </p:oleObj>
              </mc:Fallback>
            </mc:AlternateContent>
          </a:graphicData>
        </a:graphic>
      </p:graphicFrame>
      <p:sp>
        <p:nvSpPr>
          <p:cNvPr id="17" name="Freeform 89">
            <a:extLst>
              <a:ext uri="{FF2B5EF4-FFF2-40B4-BE49-F238E27FC236}">
                <a16:creationId xmlns:a16="http://schemas.microsoft.com/office/drawing/2014/main" id="{13746B51-34E6-425D-8D54-2BADE7E3F97B}"/>
              </a:ext>
            </a:extLst>
          </p:cNvPr>
          <p:cNvSpPr>
            <a:spLocks/>
          </p:cNvSpPr>
          <p:nvPr/>
        </p:nvSpPr>
        <p:spPr bwMode="auto">
          <a:xfrm>
            <a:off x="5529411" y="3608868"/>
            <a:ext cx="3410681" cy="2517139"/>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p:graphicFrame>
        <p:nvGraphicFramePr>
          <p:cNvPr id="18" name="Object 17">
            <a:extLst>
              <a:ext uri="{FF2B5EF4-FFF2-40B4-BE49-F238E27FC236}">
                <a16:creationId xmlns:a16="http://schemas.microsoft.com/office/drawing/2014/main" id="{0183B68F-1A06-4171-B5BA-0C6CE60BC9F2}"/>
              </a:ext>
            </a:extLst>
          </p:cNvPr>
          <p:cNvGraphicFramePr>
            <a:graphicFrameLocks noChangeAspect="1"/>
          </p:cNvGraphicFramePr>
          <p:nvPr>
            <p:extLst>
              <p:ext uri="{D42A27DB-BD31-4B8C-83A1-F6EECF244321}">
                <p14:modId xmlns:p14="http://schemas.microsoft.com/office/powerpoint/2010/main" val="2485091354"/>
              </p:ext>
            </p:extLst>
          </p:nvPr>
        </p:nvGraphicFramePr>
        <p:xfrm>
          <a:off x="8189913" y="6259512"/>
          <a:ext cx="1030287" cy="598488"/>
        </p:xfrm>
        <a:graphic>
          <a:graphicData uri="http://schemas.openxmlformats.org/presentationml/2006/ole">
            <mc:AlternateContent xmlns:mc="http://schemas.openxmlformats.org/markup-compatibility/2006">
              <mc:Choice xmlns:v="urn:schemas-microsoft-com:vml" Requires="v">
                <p:oleObj name="Equation" r:id="rId9" imgW="723600" imgH="419040" progId="Equation.DSMT4">
                  <p:embed/>
                </p:oleObj>
              </mc:Choice>
              <mc:Fallback>
                <p:oleObj name="Equation" r:id="rId9" imgW="723600" imgH="419040" progId="Equation.DSMT4">
                  <p:embed/>
                  <p:pic>
                    <p:nvPicPr>
                      <p:cNvPr id="18" name="Object 17">
                        <a:extLst>
                          <a:ext uri="{FF2B5EF4-FFF2-40B4-BE49-F238E27FC236}">
                            <a16:creationId xmlns:a16="http://schemas.microsoft.com/office/drawing/2014/main" id="{0183B68F-1A06-4171-B5BA-0C6CE60BC9F2}"/>
                          </a:ext>
                        </a:extLst>
                      </p:cNvPr>
                      <p:cNvPicPr/>
                      <p:nvPr/>
                    </p:nvPicPr>
                    <p:blipFill>
                      <a:blip r:embed="rId10"/>
                      <a:stretch>
                        <a:fillRect/>
                      </a:stretch>
                    </p:blipFill>
                    <p:spPr>
                      <a:xfrm>
                        <a:off x="8189913" y="6259512"/>
                        <a:ext cx="1030287" cy="5984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D9F17502-3273-44AF-A0A7-9C79E8ED2520}"/>
              </a:ext>
            </a:extLst>
          </p:cNvPr>
          <p:cNvSpPr/>
          <p:nvPr/>
        </p:nvSpPr>
        <p:spPr>
          <a:xfrm>
            <a:off x="2370739" y="3399606"/>
            <a:ext cx="8869460" cy="34583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0" name="Group 19">
            <a:extLst>
              <a:ext uri="{FF2B5EF4-FFF2-40B4-BE49-F238E27FC236}">
                <a16:creationId xmlns:a16="http://schemas.microsoft.com/office/drawing/2014/main" id="{4C393DEA-77C4-4DB0-9D91-74893B04558D}"/>
              </a:ext>
            </a:extLst>
          </p:cNvPr>
          <p:cNvGrpSpPr>
            <a:grpSpLocks/>
          </p:cNvGrpSpPr>
          <p:nvPr/>
        </p:nvGrpSpPr>
        <p:grpSpPr bwMode="auto">
          <a:xfrm>
            <a:off x="2180620" y="3352799"/>
            <a:ext cx="5722291" cy="2783397"/>
            <a:chOff x="4223676" y="2378516"/>
            <a:chExt cx="4774184" cy="2058596"/>
          </a:xfrm>
        </p:grpSpPr>
        <p:cxnSp>
          <p:nvCxnSpPr>
            <p:cNvPr id="21" name="Straight Connector 20">
              <a:extLst>
                <a:ext uri="{FF2B5EF4-FFF2-40B4-BE49-F238E27FC236}">
                  <a16:creationId xmlns:a16="http://schemas.microsoft.com/office/drawing/2014/main" id="{9666B625-DA59-46BF-8E26-EA8620A1ED79}"/>
                </a:ext>
              </a:extLst>
            </p:cNvPr>
            <p:cNvCxnSpPr/>
            <p:nvPr/>
          </p:nvCxnSpPr>
          <p:spPr>
            <a:xfrm flipV="1">
              <a:off x="4223676" y="4437112"/>
              <a:ext cx="4774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1073BE-57CA-4813-A900-C7ECC28E037B}"/>
                </a:ext>
              </a:extLst>
            </p:cNvPr>
            <p:cNvCxnSpPr>
              <a:cxnSpLocks/>
            </p:cNvCxnSpPr>
            <p:nvPr/>
          </p:nvCxnSpPr>
          <p:spPr>
            <a:xfrm flipV="1">
              <a:off x="6660780" y="2378516"/>
              <a:ext cx="0" cy="2050654"/>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A8347159-3536-44F9-B338-CD3162FA13C0}"/>
                </a:ext>
              </a:extLst>
            </p:cNvPr>
            <p:cNvSpPr/>
            <p:nvPr/>
          </p:nvSpPr>
          <p:spPr>
            <a:xfrm>
              <a:off x="4668229" y="2524651"/>
              <a:ext cx="4034320" cy="1861632"/>
            </a:xfrm>
            <a:custGeom>
              <a:avLst/>
              <a:gdLst>
                <a:gd name="connsiteX0" fmla="*/ 0 w 4034117"/>
                <a:gd name="connsiteY0" fmla="*/ 1853097 h 1861601"/>
                <a:gd name="connsiteX1" fmla="*/ 207981 w 4034117"/>
                <a:gd name="connsiteY1" fmla="*/ 1802895 h 1861601"/>
                <a:gd name="connsiteX2" fmla="*/ 451821 w 4034117"/>
                <a:gd name="connsiteY2" fmla="*/ 1673803 h 1861601"/>
                <a:gd name="connsiteX3" fmla="*/ 702833 w 4034117"/>
                <a:gd name="connsiteY3" fmla="*/ 1462236 h 1861601"/>
                <a:gd name="connsiteX4" fmla="*/ 971774 w 4034117"/>
                <a:gd name="connsiteY4" fmla="*/ 1139507 h 1861601"/>
                <a:gd name="connsiteX5" fmla="*/ 1337534 w 4034117"/>
                <a:gd name="connsiteY5" fmla="*/ 612382 h 1861601"/>
                <a:gd name="connsiteX6" fmla="*/ 1556273 w 4034117"/>
                <a:gd name="connsiteY6" fmla="*/ 296824 h 1861601"/>
                <a:gd name="connsiteX7" fmla="*/ 1800113 w 4034117"/>
                <a:gd name="connsiteY7" fmla="*/ 67328 h 1861601"/>
                <a:gd name="connsiteX8" fmla="*/ 2040367 w 4034117"/>
                <a:gd name="connsiteY8" fmla="*/ 2782 h 1861601"/>
                <a:gd name="connsiteX9" fmla="*/ 2273449 w 4034117"/>
                <a:gd name="connsiteY9" fmla="*/ 139046 h 1861601"/>
                <a:gd name="connsiteX10" fmla="*/ 2449157 w 4034117"/>
                <a:gd name="connsiteY10" fmla="*/ 321926 h 1861601"/>
                <a:gd name="connsiteX11" fmla="*/ 2628452 w 4034117"/>
                <a:gd name="connsiteY11" fmla="*/ 580109 h 1861601"/>
                <a:gd name="connsiteX12" fmla="*/ 2822089 w 4034117"/>
                <a:gd name="connsiteY12" fmla="*/ 877737 h 1861601"/>
                <a:gd name="connsiteX13" fmla="*/ 3083859 w 4034117"/>
                <a:gd name="connsiteY13" fmla="*/ 1247083 h 1861601"/>
                <a:gd name="connsiteX14" fmla="*/ 3259567 w 4034117"/>
                <a:gd name="connsiteY14" fmla="*/ 1437135 h 1861601"/>
                <a:gd name="connsiteX15" fmla="*/ 3456790 w 4034117"/>
                <a:gd name="connsiteY15" fmla="*/ 1634359 h 1861601"/>
                <a:gd name="connsiteX16" fmla="*/ 3686287 w 4034117"/>
                <a:gd name="connsiteY16" fmla="*/ 1749107 h 1861601"/>
                <a:gd name="connsiteX17" fmla="*/ 3908612 w 4034117"/>
                <a:gd name="connsiteY17" fmla="*/ 1845926 h 1861601"/>
                <a:gd name="connsiteX18" fmla="*/ 4034117 w 4034117"/>
                <a:gd name="connsiteY18" fmla="*/ 1860269 h 186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4117" h="1861601">
                  <a:moveTo>
                    <a:pt x="0" y="1853097"/>
                  </a:moveTo>
                  <a:cubicBezTo>
                    <a:pt x="66338" y="1842937"/>
                    <a:pt x="132677" y="1832777"/>
                    <a:pt x="207981" y="1802895"/>
                  </a:cubicBezTo>
                  <a:cubicBezTo>
                    <a:pt x="283285" y="1773013"/>
                    <a:pt x="369346" y="1730580"/>
                    <a:pt x="451821" y="1673803"/>
                  </a:cubicBezTo>
                  <a:cubicBezTo>
                    <a:pt x="534296" y="1617026"/>
                    <a:pt x="616174" y="1551285"/>
                    <a:pt x="702833" y="1462236"/>
                  </a:cubicBezTo>
                  <a:cubicBezTo>
                    <a:pt x="789492" y="1373187"/>
                    <a:pt x="865991" y="1281149"/>
                    <a:pt x="971774" y="1139507"/>
                  </a:cubicBezTo>
                  <a:cubicBezTo>
                    <a:pt x="1077557" y="997865"/>
                    <a:pt x="1337534" y="612382"/>
                    <a:pt x="1337534" y="612382"/>
                  </a:cubicBezTo>
                  <a:cubicBezTo>
                    <a:pt x="1434950" y="471935"/>
                    <a:pt x="1479176" y="387666"/>
                    <a:pt x="1556273" y="296824"/>
                  </a:cubicBezTo>
                  <a:cubicBezTo>
                    <a:pt x="1633370" y="205982"/>
                    <a:pt x="1719431" y="116335"/>
                    <a:pt x="1800113" y="67328"/>
                  </a:cubicBezTo>
                  <a:cubicBezTo>
                    <a:pt x="1880795" y="18321"/>
                    <a:pt x="1961478" y="-9171"/>
                    <a:pt x="2040367" y="2782"/>
                  </a:cubicBezTo>
                  <a:cubicBezTo>
                    <a:pt x="2119256" y="14735"/>
                    <a:pt x="2205317" y="85855"/>
                    <a:pt x="2273449" y="139046"/>
                  </a:cubicBezTo>
                  <a:cubicBezTo>
                    <a:pt x="2341581" y="192237"/>
                    <a:pt x="2389990" y="248416"/>
                    <a:pt x="2449157" y="321926"/>
                  </a:cubicBezTo>
                  <a:cubicBezTo>
                    <a:pt x="2508324" y="395436"/>
                    <a:pt x="2566297" y="487474"/>
                    <a:pt x="2628452" y="580109"/>
                  </a:cubicBezTo>
                  <a:cubicBezTo>
                    <a:pt x="2690607" y="672744"/>
                    <a:pt x="2746188" y="766575"/>
                    <a:pt x="2822089" y="877737"/>
                  </a:cubicBezTo>
                  <a:cubicBezTo>
                    <a:pt x="2897990" y="988899"/>
                    <a:pt x="3010946" y="1153850"/>
                    <a:pt x="3083859" y="1247083"/>
                  </a:cubicBezTo>
                  <a:cubicBezTo>
                    <a:pt x="3156772" y="1340316"/>
                    <a:pt x="3197412" y="1372589"/>
                    <a:pt x="3259567" y="1437135"/>
                  </a:cubicBezTo>
                  <a:cubicBezTo>
                    <a:pt x="3321722" y="1501681"/>
                    <a:pt x="3385670" y="1582364"/>
                    <a:pt x="3456790" y="1634359"/>
                  </a:cubicBezTo>
                  <a:cubicBezTo>
                    <a:pt x="3527910" y="1686354"/>
                    <a:pt x="3610983" y="1713846"/>
                    <a:pt x="3686287" y="1749107"/>
                  </a:cubicBezTo>
                  <a:cubicBezTo>
                    <a:pt x="3761591" y="1784368"/>
                    <a:pt x="3850640" y="1827399"/>
                    <a:pt x="3908612" y="1845926"/>
                  </a:cubicBezTo>
                  <a:cubicBezTo>
                    <a:pt x="3966584" y="1864453"/>
                    <a:pt x="4000350" y="1862361"/>
                    <a:pt x="4034117" y="1860269"/>
                  </a:cubicBez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graphicFrame>
        <p:nvGraphicFramePr>
          <p:cNvPr id="24" name="Object 23">
            <a:extLst>
              <a:ext uri="{FF2B5EF4-FFF2-40B4-BE49-F238E27FC236}">
                <a16:creationId xmlns:a16="http://schemas.microsoft.com/office/drawing/2014/main" id="{59C40879-1D47-4221-940C-02A3E9CDA024}"/>
              </a:ext>
            </a:extLst>
          </p:cNvPr>
          <p:cNvGraphicFramePr>
            <a:graphicFrameLocks noChangeAspect="1"/>
          </p:cNvGraphicFramePr>
          <p:nvPr>
            <p:extLst>
              <p:ext uri="{D42A27DB-BD31-4B8C-83A1-F6EECF244321}">
                <p14:modId xmlns:p14="http://schemas.microsoft.com/office/powerpoint/2010/main" val="4107593957"/>
              </p:ext>
            </p:extLst>
          </p:nvPr>
        </p:nvGraphicFramePr>
        <p:xfrm>
          <a:off x="3924935" y="6180138"/>
          <a:ext cx="1100138" cy="600075"/>
        </p:xfrm>
        <a:graphic>
          <a:graphicData uri="http://schemas.openxmlformats.org/presentationml/2006/ole">
            <mc:AlternateContent xmlns:mc="http://schemas.openxmlformats.org/markup-compatibility/2006">
              <mc:Choice xmlns:v="urn:schemas-microsoft-com:vml" Requires="v">
                <p:oleObj name="Equation" r:id="rId11" imgW="749160" imgH="406080" progId="Equation.DSMT4">
                  <p:embed/>
                </p:oleObj>
              </mc:Choice>
              <mc:Fallback>
                <p:oleObj name="Equation" r:id="rId11" imgW="749160" imgH="406080" progId="Equation.DSMT4">
                  <p:embed/>
                  <p:pic>
                    <p:nvPicPr>
                      <p:cNvPr id="24" name="Object 23">
                        <a:extLst>
                          <a:ext uri="{FF2B5EF4-FFF2-40B4-BE49-F238E27FC236}">
                            <a16:creationId xmlns:a16="http://schemas.microsoft.com/office/drawing/2014/main" id="{59C40879-1D47-4221-940C-02A3E9CDA024}"/>
                          </a:ext>
                        </a:extLst>
                      </p:cNvPr>
                      <p:cNvPicPr/>
                      <p:nvPr/>
                    </p:nvPicPr>
                    <p:blipFill>
                      <a:blip r:embed="rId12"/>
                      <a:stretch>
                        <a:fillRect/>
                      </a:stretch>
                    </p:blipFill>
                    <p:spPr>
                      <a:xfrm>
                        <a:off x="3924935" y="6180138"/>
                        <a:ext cx="1100138" cy="600075"/>
                      </a:xfrm>
                      <a:prstGeom prst="rect">
                        <a:avLst/>
                      </a:prstGeom>
                    </p:spPr>
                  </p:pic>
                </p:oleObj>
              </mc:Fallback>
            </mc:AlternateContent>
          </a:graphicData>
        </a:graphic>
      </p:graphicFrame>
      <p:sp>
        <p:nvSpPr>
          <p:cNvPr id="25" name="Freeform 89">
            <a:extLst>
              <a:ext uri="{FF2B5EF4-FFF2-40B4-BE49-F238E27FC236}">
                <a16:creationId xmlns:a16="http://schemas.microsoft.com/office/drawing/2014/main" id="{9D93754A-1747-4EB8-A784-01FD749941AF}"/>
              </a:ext>
            </a:extLst>
          </p:cNvPr>
          <p:cNvSpPr>
            <a:spLocks/>
          </p:cNvSpPr>
          <p:nvPr/>
        </p:nvSpPr>
        <p:spPr bwMode="auto">
          <a:xfrm>
            <a:off x="3484880" y="3545840"/>
            <a:ext cx="3230881" cy="2560320"/>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00B0F0">
              <a:alpha val="16000"/>
            </a:srgbClr>
          </a:solidFill>
          <a:ln w="25400">
            <a:solidFill>
              <a:srgbClr val="0070C0"/>
            </a:solidFill>
            <a:prstDash val="solid"/>
            <a:round/>
            <a:headEnd/>
            <a:tailEnd/>
          </a:ln>
        </p:spPr>
        <p:txBody>
          <a:bodyPr/>
          <a:lstStyle/>
          <a:p>
            <a:endParaRPr lang="en-US"/>
          </a:p>
        </p:txBody>
      </p:sp>
      <p:cxnSp>
        <p:nvCxnSpPr>
          <p:cNvPr id="26" name="Straight Connector 25">
            <a:extLst>
              <a:ext uri="{FF2B5EF4-FFF2-40B4-BE49-F238E27FC236}">
                <a16:creationId xmlns:a16="http://schemas.microsoft.com/office/drawing/2014/main" id="{B5356862-A6E7-4738-A0C1-8CC101A78A55}"/>
              </a:ext>
            </a:extLst>
          </p:cNvPr>
          <p:cNvCxnSpPr>
            <a:cxnSpLocks/>
          </p:cNvCxnSpPr>
          <p:nvPr/>
        </p:nvCxnSpPr>
        <p:spPr>
          <a:xfrm>
            <a:off x="5950504" y="3393440"/>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8" name="Object 27">
            <a:extLst>
              <a:ext uri="{FF2B5EF4-FFF2-40B4-BE49-F238E27FC236}">
                <a16:creationId xmlns:a16="http://schemas.microsoft.com/office/drawing/2014/main" id="{D0A406B6-E9B3-4BBD-98C0-8263BAFF418E}"/>
              </a:ext>
            </a:extLst>
          </p:cNvPr>
          <p:cNvGraphicFramePr>
            <a:graphicFrameLocks noChangeAspect="1"/>
          </p:cNvGraphicFramePr>
          <p:nvPr>
            <p:extLst>
              <p:ext uri="{D42A27DB-BD31-4B8C-83A1-F6EECF244321}">
                <p14:modId xmlns:p14="http://schemas.microsoft.com/office/powerpoint/2010/main" val="1694132548"/>
              </p:ext>
            </p:extLst>
          </p:nvPr>
        </p:nvGraphicFramePr>
        <p:xfrm>
          <a:off x="5756910" y="2814830"/>
          <a:ext cx="410210" cy="552576"/>
        </p:xfrm>
        <a:graphic>
          <a:graphicData uri="http://schemas.openxmlformats.org/presentationml/2006/ole">
            <mc:AlternateContent xmlns:mc="http://schemas.openxmlformats.org/markup-compatibility/2006">
              <mc:Choice xmlns:v="urn:schemas-microsoft-com:vml" Requires="v">
                <p:oleObj name="Equation" r:id="rId13" imgW="190440" imgH="253800" progId="Equation.DSMT4">
                  <p:embed/>
                </p:oleObj>
              </mc:Choice>
              <mc:Fallback>
                <p:oleObj name="Equation" r:id="rId13" imgW="190440" imgH="253800" progId="Equation.DSMT4">
                  <p:embed/>
                  <p:pic>
                    <p:nvPicPr>
                      <p:cNvPr id="28" name="Object 27">
                        <a:extLst>
                          <a:ext uri="{FF2B5EF4-FFF2-40B4-BE49-F238E27FC236}">
                            <a16:creationId xmlns:a16="http://schemas.microsoft.com/office/drawing/2014/main" id="{D0A406B6-E9B3-4BBD-98C0-8263BAFF418E}"/>
                          </a:ext>
                        </a:extLst>
                      </p:cNvPr>
                      <p:cNvPicPr/>
                      <p:nvPr/>
                    </p:nvPicPr>
                    <p:blipFill>
                      <a:blip r:embed="rId14"/>
                      <a:stretch>
                        <a:fillRect/>
                      </a:stretch>
                    </p:blipFill>
                    <p:spPr>
                      <a:xfrm>
                        <a:off x="5756910" y="2814830"/>
                        <a:ext cx="410210" cy="55257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68323F7-3C7C-4E6A-BD5B-D65DF1FA9263}"/>
                  </a:ext>
                </a:extLst>
              </p:cNvPr>
              <p:cNvSpPr txBox="1"/>
              <p:nvPr/>
            </p:nvSpPr>
            <p:spPr>
              <a:xfrm>
                <a:off x="235446" y="2624915"/>
                <a:ext cx="5270648" cy="977062"/>
              </a:xfrm>
              <a:prstGeom prst="rect">
                <a:avLst/>
              </a:prstGeom>
              <a:noFill/>
            </p:spPr>
            <p:txBody>
              <a:bodyPr wrap="square" rtlCol="0">
                <a:spAutoFit/>
              </a:bodyPr>
              <a:lstStyle/>
              <a:p>
                <a:r>
                  <a:rPr lang="en-CA" dirty="0">
                    <a:solidFill>
                      <a:srgbClr val="FF0000"/>
                    </a:solidFill>
                  </a:rPr>
                  <a:t>This left area represents where the true sample means that are less than </a:t>
                </a:r>
                <a14:m>
                  <m:oMath xmlns:m="http://schemas.openxmlformats.org/officeDocument/2006/math">
                    <m:sSub>
                      <m:sSubPr>
                        <m:ctrlPr>
                          <a:rPr lang="en-CA" sz="2200" i="1" smtClean="0">
                            <a:solidFill>
                              <a:srgbClr val="FF0000"/>
                            </a:solidFill>
                            <a:latin typeface="Cambria Math" panose="02040503050406030204" pitchFamily="18" charset="0"/>
                          </a:rPr>
                        </m:ctrlPr>
                      </m:sSubPr>
                      <m:e>
                        <m:acc>
                          <m:accPr>
                            <m:chr m:val="̅"/>
                            <m:ctrlPr>
                              <a:rPr lang="en-CA" sz="2200" i="1" smtClean="0">
                                <a:solidFill>
                                  <a:srgbClr val="FF0000"/>
                                </a:solidFill>
                                <a:latin typeface="Cambria Math" panose="02040503050406030204" pitchFamily="18" charset="0"/>
                              </a:rPr>
                            </m:ctrlPr>
                          </m:accPr>
                          <m:e>
                            <m:r>
                              <a:rPr lang="en-US" sz="2200" b="0" i="1" smtClean="0">
                                <a:solidFill>
                                  <a:srgbClr val="FF0000"/>
                                </a:solidFill>
                                <a:latin typeface="Cambria Math" panose="02040503050406030204" pitchFamily="18" charset="0"/>
                              </a:rPr>
                              <m:t>𝑥</m:t>
                            </m:r>
                          </m:e>
                        </m:acc>
                      </m:e>
                      <m:sub>
                        <m:r>
                          <a:rPr lang="en-CA" sz="2200" i="1" smtClean="0">
                            <a:solidFill>
                              <a:srgbClr val="FF0000"/>
                            </a:solidFill>
                            <a:latin typeface="Cambria Math" panose="02040503050406030204" pitchFamily="18" charset="0"/>
                            <a:ea typeface="Cambria Math" panose="02040503050406030204" pitchFamily="18" charset="0"/>
                          </a:rPr>
                          <m:t>𝛼</m:t>
                        </m:r>
                      </m:sub>
                    </m:sSub>
                  </m:oMath>
                </a14:m>
                <a:r>
                  <a:rPr lang="en-CA" dirty="0">
                    <a:solidFill>
                      <a:srgbClr val="FF0000"/>
                    </a:solidFill>
                  </a:rPr>
                  <a:t>.  If you get a sample mean here, you reject Ho.</a:t>
                </a:r>
              </a:p>
            </p:txBody>
          </p:sp>
        </mc:Choice>
        <mc:Fallback xmlns="">
          <p:sp>
            <p:nvSpPr>
              <p:cNvPr id="29" name="TextBox 28">
                <a:extLst>
                  <a:ext uri="{FF2B5EF4-FFF2-40B4-BE49-F238E27FC236}">
                    <a16:creationId xmlns:a16="http://schemas.microsoft.com/office/drawing/2014/main" id="{568323F7-3C7C-4E6A-BD5B-D65DF1FA9263}"/>
                  </a:ext>
                </a:extLst>
              </p:cNvPr>
              <p:cNvSpPr txBox="1">
                <a:spLocks noRot="1" noChangeAspect="1" noMove="1" noResize="1" noEditPoints="1" noAdjustHandles="1" noChangeArrowheads="1" noChangeShapeType="1" noTextEdit="1"/>
              </p:cNvSpPr>
              <p:nvPr/>
            </p:nvSpPr>
            <p:spPr>
              <a:xfrm>
                <a:off x="235446" y="2624915"/>
                <a:ext cx="5270648" cy="977062"/>
              </a:xfrm>
              <a:prstGeom prst="rect">
                <a:avLst/>
              </a:prstGeom>
              <a:blipFill>
                <a:blip r:embed="rId15"/>
                <a:stretch>
                  <a:fillRect l="-1042" t="-3750" r="-231" b="-937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8076719B-7398-446F-9D4D-17BDB171E51F}"/>
              </a:ext>
            </a:extLst>
          </p:cNvPr>
          <p:cNvCxnSpPr>
            <a:cxnSpLocks/>
          </p:cNvCxnSpPr>
          <p:nvPr/>
        </p:nvCxnSpPr>
        <p:spPr>
          <a:xfrm>
            <a:off x="3071131" y="3412246"/>
            <a:ext cx="2059669" cy="1535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F28800A-1112-4BD6-88AE-05FE600AC6B6}"/>
              </a:ext>
            </a:extLst>
          </p:cNvPr>
          <p:cNvSpPr txBox="1"/>
          <p:nvPr/>
        </p:nvSpPr>
        <p:spPr>
          <a:xfrm>
            <a:off x="267756" y="3796293"/>
            <a:ext cx="2844803" cy="666938"/>
          </a:xfrm>
          <a:prstGeom prst="rect">
            <a:avLst/>
          </a:prstGeom>
          <a:noFill/>
        </p:spPr>
        <p:txBody>
          <a:bodyPr wrap="square" rtlCol="0">
            <a:spAutoFit/>
          </a:bodyPr>
          <a:lstStyle/>
          <a:p>
            <a:r>
              <a:rPr lang="en-CA" dirty="0">
                <a:solidFill>
                  <a:srgbClr val="FF0000"/>
                </a:solidFill>
              </a:rPr>
              <a:t>This area is known  as Power = 1- ß</a:t>
            </a:r>
          </a:p>
        </p:txBody>
      </p:sp>
      <p:graphicFrame>
        <p:nvGraphicFramePr>
          <p:cNvPr id="33" name="Object 32">
            <a:extLst>
              <a:ext uri="{FF2B5EF4-FFF2-40B4-BE49-F238E27FC236}">
                <a16:creationId xmlns:a16="http://schemas.microsoft.com/office/drawing/2014/main" id="{4695959F-E49A-4CDE-B526-756EEAB702F1}"/>
              </a:ext>
            </a:extLst>
          </p:cNvPr>
          <p:cNvGraphicFramePr>
            <a:graphicFrameLocks noChangeAspect="1"/>
          </p:cNvGraphicFramePr>
          <p:nvPr>
            <p:extLst>
              <p:ext uri="{D42A27DB-BD31-4B8C-83A1-F6EECF244321}">
                <p14:modId xmlns:p14="http://schemas.microsoft.com/office/powerpoint/2010/main" val="2526884094"/>
              </p:ext>
            </p:extLst>
          </p:nvPr>
        </p:nvGraphicFramePr>
        <p:xfrm>
          <a:off x="284163" y="4437404"/>
          <a:ext cx="3475037" cy="850117"/>
        </p:xfrm>
        <a:graphic>
          <a:graphicData uri="http://schemas.openxmlformats.org/presentationml/2006/ole">
            <mc:AlternateContent xmlns:mc="http://schemas.openxmlformats.org/markup-compatibility/2006">
              <mc:Choice xmlns:v="urn:schemas-microsoft-com:vml" Requires="v">
                <p:oleObj name="Equation" r:id="rId16" imgW="1981080" imgH="457200" progId="Equation.DSMT4">
                  <p:embed/>
                </p:oleObj>
              </mc:Choice>
              <mc:Fallback>
                <p:oleObj name="Equation" r:id="rId16" imgW="1981080" imgH="457200" progId="Equation.DSMT4">
                  <p:embed/>
                  <p:pic>
                    <p:nvPicPr>
                      <p:cNvPr id="33" name="Object 32">
                        <a:extLst>
                          <a:ext uri="{FF2B5EF4-FFF2-40B4-BE49-F238E27FC236}">
                            <a16:creationId xmlns:a16="http://schemas.microsoft.com/office/drawing/2014/main" id="{4695959F-E49A-4CDE-B526-756EEAB702F1}"/>
                          </a:ext>
                        </a:extLst>
                      </p:cNvPr>
                      <p:cNvPicPr/>
                      <p:nvPr/>
                    </p:nvPicPr>
                    <p:blipFill>
                      <a:blip r:embed="rId17"/>
                      <a:stretch>
                        <a:fillRect/>
                      </a:stretch>
                    </p:blipFill>
                    <p:spPr>
                      <a:xfrm>
                        <a:off x="284163" y="4437404"/>
                        <a:ext cx="3475037" cy="850117"/>
                      </a:xfrm>
                      <a:prstGeom prst="rect">
                        <a:avLst/>
                      </a:prstGeom>
                      <a:solidFill>
                        <a:schemeClr val="bg1">
                          <a:alpha val="66000"/>
                        </a:schemeClr>
                      </a:solidFill>
                    </p:spPr>
                  </p:pic>
                </p:oleObj>
              </mc:Fallback>
            </mc:AlternateContent>
          </a:graphicData>
        </a:graphic>
      </p:graphicFrame>
      <p:graphicFrame>
        <p:nvGraphicFramePr>
          <p:cNvPr id="34" name="Object 33">
            <a:extLst>
              <a:ext uri="{FF2B5EF4-FFF2-40B4-BE49-F238E27FC236}">
                <a16:creationId xmlns:a16="http://schemas.microsoft.com/office/drawing/2014/main" id="{10D587BC-0E29-49F2-8E43-B9A4E1059D51}"/>
              </a:ext>
            </a:extLst>
          </p:cNvPr>
          <p:cNvGraphicFramePr>
            <a:graphicFrameLocks noChangeAspect="1"/>
          </p:cNvGraphicFramePr>
          <p:nvPr>
            <p:extLst>
              <p:ext uri="{D42A27DB-BD31-4B8C-83A1-F6EECF244321}">
                <p14:modId xmlns:p14="http://schemas.microsoft.com/office/powerpoint/2010/main" val="1250758769"/>
              </p:ext>
            </p:extLst>
          </p:nvPr>
        </p:nvGraphicFramePr>
        <p:xfrm>
          <a:off x="71438" y="5269548"/>
          <a:ext cx="3316287" cy="471487"/>
        </p:xfrm>
        <a:graphic>
          <a:graphicData uri="http://schemas.openxmlformats.org/presentationml/2006/ole">
            <mc:AlternateContent xmlns:mc="http://schemas.openxmlformats.org/markup-compatibility/2006">
              <mc:Choice xmlns:v="urn:schemas-microsoft-com:vml" Requires="v">
                <p:oleObj name="Equation" r:id="rId18" imgW="1892160" imgH="253800" progId="Equation.DSMT4">
                  <p:embed/>
                </p:oleObj>
              </mc:Choice>
              <mc:Fallback>
                <p:oleObj name="Equation" r:id="rId18" imgW="1892160" imgH="253800" progId="Equation.DSMT4">
                  <p:embed/>
                  <p:pic>
                    <p:nvPicPr>
                      <p:cNvPr id="34" name="Object 33">
                        <a:extLst>
                          <a:ext uri="{FF2B5EF4-FFF2-40B4-BE49-F238E27FC236}">
                            <a16:creationId xmlns:a16="http://schemas.microsoft.com/office/drawing/2014/main" id="{10D587BC-0E29-49F2-8E43-B9A4E1059D51}"/>
                          </a:ext>
                        </a:extLst>
                      </p:cNvPr>
                      <p:cNvPicPr/>
                      <p:nvPr/>
                    </p:nvPicPr>
                    <p:blipFill>
                      <a:blip r:embed="rId19"/>
                      <a:stretch>
                        <a:fillRect/>
                      </a:stretch>
                    </p:blipFill>
                    <p:spPr>
                      <a:xfrm>
                        <a:off x="71438" y="5269548"/>
                        <a:ext cx="3316287" cy="471487"/>
                      </a:xfrm>
                      <a:prstGeom prst="rect">
                        <a:avLst/>
                      </a:prstGeom>
                      <a:solidFill>
                        <a:schemeClr val="bg1">
                          <a:alpha val="66000"/>
                        </a:schemeClr>
                      </a:solidFill>
                    </p:spPr>
                  </p:pic>
                </p:oleObj>
              </mc:Fallback>
            </mc:AlternateContent>
          </a:graphicData>
        </a:graphic>
      </p:graphicFrame>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8416093-0487-4188-8D0E-D9900D15A84D}"/>
                  </a:ext>
                </a:extLst>
              </p:cNvPr>
              <p:cNvSpPr txBox="1"/>
              <p:nvPr/>
            </p:nvSpPr>
            <p:spPr>
              <a:xfrm>
                <a:off x="7539745" y="2486836"/>
                <a:ext cx="4511488" cy="923330"/>
              </a:xfrm>
              <a:prstGeom prst="rect">
                <a:avLst/>
              </a:prstGeom>
              <a:noFill/>
            </p:spPr>
            <p:txBody>
              <a:bodyPr wrap="square" rtlCol="0">
                <a:spAutoFit/>
              </a:bodyPr>
              <a:lstStyle/>
              <a:p>
                <a:r>
                  <a:rPr lang="en-CA" dirty="0">
                    <a:solidFill>
                      <a:srgbClr val="FF0000"/>
                    </a:solidFill>
                  </a:rPr>
                  <a:t>This right area represents sample means greater than  </a:t>
                </a:r>
                <a14:m>
                  <m:oMath xmlns:m="http://schemas.openxmlformats.org/officeDocument/2006/math">
                    <m:sSub>
                      <m:sSubPr>
                        <m:ctrlPr>
                          <a:rPr lang="en-CA" i="1">
                            <a:solidFill>
                              <a:srgbClr val="FF0000"/>
                            </a:solidFill>
                            <a:latin typeface="Cambria Math" panose="02040503050406030204" pitchFamily="18" charset="0"/>
                          </a:rPr>
                        </m:ctrlPr>
                      </m:sSubPr>
                      <m:e>
                        <m:acc>
                          <m:accPr>
                            <m:chr m:val="̅"/>
                            <m:ctrlPr>
                              <a:rPr lang="en-CA"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𝑥</m:t>
                            </m:r>
                          </m:e>
                        </m:acc>
                      </m:e>
                      <m:sub>
                        <m:r>
                          <a:rPr lang="en-CA" i="1">
                            <a:solidFill>
                              <a:srgbClr val="FF0000"/>
                            </a:solidFill>
                            <a:latin typeface="Cambria Math" panose="02040503050406030204" pitchFamily="18" charset="0"/>
                            <a:ea typeface="Cambria Math" panose="02040503050406030204" pitchFamily="18" charset="0"/>
                          </a:rPr>
                          <m:t>𝛼</m:t>
                        </m:r>
                      </m:sub>
                    </m:sSub>
                  </m:oMath>
                </a14:m>
                <a:r>
                  <a:rPr lang="en-CA" dirty="0">
                    <a:solidFill>
                      <a:srgbClr val="FF0000"/>
                    </a:solidFill>
                  </a:rPr>
                  <a:t>.  If you get a sample mean here, you fail to reject Ho</a:t>
                </a:r>
              </a:p>
            </p:txBody>
          </p:sp>
        </mc:Choice>
        <mc:Fallback xmlns="">
          <p:sp>
            <p:nvSpPr>
              <p:cNvPr id="35" name="TextBox 34">
                <a:extLst>
                  <a:ext uri="{FF2B5EF4-FFF2-40B4-BE49-F238E27FC236}">
                    <a16:creationId xmlns:a16="http://schemas.microsoft.com/office/drawing/2014/main" id="{78416093-0487-4188-8D0E-D9900D15A84D}"/>
                  </a:ext>
                </a:extLst>
              </p:cNvPr>
              <p:cNvSpPr txBox="1">
                <a:spLocks noRot="1" noChangeAspect="1" noMove="1" noResize="1" noEditPoints="1" noAdjustHandles="1" noChangeArrowheads="1" noChangeShapeType="1" noTextEdit="1"/>
              </p:cNvSpPr>
              <p:nvPr/>
            </p:nvSpPr>
            <p:spPr>
              <a:xfrm>
                <a:off x="7539745" y="2486836"/>
                <a:ext cx="4511488" cy="923330"/>
              </a:xfrm>
              <a:prstGeom prst="rect">
                <a:avLst/>
              </a:prstGeom>
              <a:blipFill>
                <a:blip r:embed="rId20"/>
                <a:stretch>
                  <a:fillRect l="-1216" t="-3974" b="-9934"/>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144B293-80E3-4B22-B065-DD7275EBAE6E}"/>
              </a:ext>
            </a:extLst>
          </p:cNvPr>
          <p:cNvCxnSpPr>
            <a:cxnSpLocks/>
          </p:cNvCxnSpPr>
          <p:nvPr/>
        </p:nvCxnSpPr>
        <p:spPr>
          <a:xfrm flipH="1">
            <a:off x="6177280" y="2997200"/>
            <a:ext cx="1341120" cy="3048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Object 40">
            <a:extLst>
              <a:ext uri="{FF2B5EF4-FFF2-40B4-BE49-F238E27FC236}">
                <a16:creationId xmlns:a16="http://schemas.microsoft.com/office/drawing/2014/main" id="{8706DE21-7DCE-47B8-B445-A9EADC13D137}"/>
              </a:ext>
            </a:extLst>
          </p:cNvPr>
          <p:cNvGraphicFramePr>
            <a:graphicFrameLocks noChangeAspect="1"/>
          </p:cNvGraphicFramePr>
          <p:nvPr>
            <p:extLst>
              <p:ext uri="{D42A27DB-BD31-4B8C-83A1-F6EECF244321}">
                <p14:modId xmlns:p14="http://schemas.microsoft.com/office/powerpoint/2010/main" val="2077652284"/>
              </p:ext>
            </p:extLst>
          </p:nvPr>
        </p:nvGraphicFramePr>
        <p:xfrm>
          <a:off x="7806660" y="4157618"/>
          <a:ext cx="3636868" cy="885190"/>
        </p:xfrm>
        <a:graphic>
          <a:graphicData uri="http://schemas.openxmlformats.org/presentationml/2006/ole">
            <mc:AlternateContent xmlns:mc="http://schemas.openxmlformats.org/markup-compatibility/2006">
              <mc:Choice xmlns:v="urn:schemas-microsoft-com:vml" Requires="v">
                <p:oleObj name="Equation" r:id="rId21" imgW="1993680" imgH="457200" progId="Equation.DSMT4">
                  <p:embed/>
                </p:oleObj>
              </mc:Choice>
              <mc:Fallback>
                <p:oleObj name="Equation" r:id="rId21" imgW="1993680" imgH="457200" progId="Equation.DSMT4">
                  <p:embed/>
                  <p:pic>
                    <p:nvPicPr>
                      <p:cNvPr id="41" name="Object 40">
                        <a:extLst>
                          <a:ext uri="{FF2B5EF4-FFF2-40B4-BE49-F238E27FC236}">
                            <a16:creationId xmlns:a16="http://schemas.microsoft.com/office/drawing/2014/main" id="{8706DE21-7DCE-47B8-B445-A9EADC13D137}"/>
                          </a:ext>
                        </a:extLst>
                      </p:cNvPr>
                      <p:cNvPicPr/>
                      <p:nvPr/>
                    </p:nvPicPr>
                    <p:blipFill>
                      <a:blip r:embed="rId22"/>
                      <a:stretch>
                        <a:fillRect/>
                      </a:stretch>
                    </p:blipFill>
                    <p:spPr>
                      <a:xfrm>
                        <a:off x="7806660" y="4157618"/>
                        <a:ext cx="3636868" cy="885190"/>
                      </a:xfrm>
                      <a:prstGeom prst="rect">
                        <a:avLst/>
                      </a:prstGeom>
                      <a:solidFill>
                        <a:schemeClr val="bg1">
                          <a:alpha val="66000"/>
                        </a:schemeClr>
                      </a:solidFill>
                    </p:spPr>
                  </p:pic>
                </p:oleObj>
              </mc:Fallback>
            </mc:AlternateContent>
          </a:graphicData>
        </a:graphic>
      </p:graphicFrame>
      <p:graphicFrame>
        <p:nvGraphicFramePr>
          <p:cNvPr id="42" name="Object 41">
            <a:extLst>
              <a:ext uri="{FF2B5EF4-FFF2-40B4-BE49-F238E27FC236}">
                <a16:creationId xmlns:a16="http://schemas.microsoft.com/office/drawing/2014/main" id="{2745B02F-D151-4A51-8D33-6A0DA558E026}"/>
              </a:ext>
            </a:extLst>
          </p:cNvPr>
          <p:cNvGraphicFramePr>
            <a:graphicFrameLocks noChangeAspect="1"/>
          </p:cNvGraphicFramePr>
          <p:nvPr>
            <p:extLst>
              <p:ext uri="{D42A27DB-BD31-4B8C-83A1-F6EECF244321}">
                <p14:modId xmlns:p14="http://schemas.microsoft.com/office/powerpoint/2010/main" val="2182027726"/>
              </p:ext>
            </p:extLst>
          </p:nvPr>
        </p:nvGraphicFramePr>
        <p:xfrm>
          <a:off x="7735203" y="5245735"/>
          <a:ext cx="3175000" cy="519112"/>
        </p:xfrm>
        <a:graphic>
          <a:graphicData uri="http://schemas.openxmlformats.org/presentationml/2006/ole">
            <mc:AlternateContent xmlns:mc="http://schemas.openxmlformats.org/markup-compatibility/2006">
              <mc:Choice xmlns:v="urn:schemas-microsoft-com:vml" Requires="v">
                <p:oleObj name="Equation" r:id="rId23" imgW="1650960" imgH="253800" progId="Equation.DSMT4">
                  <p:embed/>
                </p:oleObj>
              </mc:Choice>
              <mc:Fallback>
                <p:oleObj name="Equation" r:id="rId23" imgW="1650960" imgH="253800" progId="Equation.DSMT4">
                  <p:embed/>
                  <p:pic>
                    <p:nvPicPr>
                      <p:cNvPr id="42" name="Object 41">
                        <a:extLst>
                          <a:ext uri="{FF2B5EF4-FFF2-40B4-BE49-F238E27FC236}">
                            <a16:creationId xmlns:a16="http://schemas.microsoft.com/office/drawing/2014/main" id="{2745B02F-D151-4A51-8D33-6A0DA558E026}"/>
                          </a:ext>
                        </a:extLst>
                      </p:cNvPr>
                      <p:cNvPicPr/>
                      <p:nvPr/>
                    </p:nvPicPr>
                    <p:blipFill>
                      <a:blip r:embed="rId24"/>
                      <a:stretch>
                        <a:fillRect/>
                      </a:stretch>
                    </p:blipFill>
                    <p:spPr>
                      <a:xfrm>
                        <a:off x="7735203" y="5245735"/>
                        <a:ext cx="3175000" cy="519112"/>
                      </a:xfrm>
                      <a:prstGeom prst="rect">
                        <a:avLst/>
                      </a:prstGeom>
                      <a:solidFill>
                        <a:schemeClr val="bg1">
                          <a:alpha val="66000"/>
                        </a:schemeClr>
                      </a:solidFill>
                    </p:spPr>
                  </p:pic>
                </p:oleObj>
              </mc:Fallback>
            </mc:AlternateContent>
          </a:graphicData>
        </a:graphic>
      </p:graphicFrame>
      <p:graphicFrame>
        <p:nvGraphicFramePr>
          <p:cNvPr id="43" name="Object 42">
            <a:extLst>
              <a:ext uri="{FF2B5EF4-FFF2-40B4-BE49-F238E27FC236}">
                <a16:creationId xmlns:a16="http://schemas.microsoft.com/office/drawing/2014/main" id="{7F43664D-82CF-4BEE-AE29-B9191A3DB351}"/>
              </a:ext>
            </a:extLst>
          </p:cNvPr>
          <p:cNvGraphicFramePr>
            <a:graphicFrameLocks noChangeAspect="1"/>
          </p:cNvGraphicFramePr>
          <p:nvPr>
            <p:extLst>
              <p:ext uri="{D42A27DB-BD31-4B8C-83A1-F6EECF244321}">
                <p14:modId xmlns:p14="http://schemas.microsoft.com/office/powerpoint/2010/main" val="2676478809"/>
              </p:ext>
            </p:extLst>
          </p:nvPr>
        </p:nvGraphicFramePr>
        <p:xfrm>
          <a:off x="4944745" y="6267450"/>
          <a:ext cx="1022350" cy="590550"/>
        </p:xfrm>
        <a:graphic>
          <a:graphicData uri="http://schemas.openxmlformats.org/presentationml/2006/ole">
            <mc:AlternateContent xmlns:mc="http://schemas.openxmlformats.org/markup-compatibility/2006">
              <mc:Choice xmlns:v="urn:schemas-microsoft-com:vml" Requires="v">
                <p:oleObj name="Equation" r:id="rId25" imgW="1022380" imgH="590619" progId="Equation.DSMT4">
                  <p:embed/>
                </p:oleObj>
              </mc:Choice>
              <mc:Fallback>
                <p:oleObj name="Equation" r:id="rId25" imgW="1022380" imgH="590619" progId="Equation.DSMT4">
                  <p:embed/>
                  <p:pic>
                    <p:nvPicPr>
                      <p:cNvPr id="43" name="Object 42">
                        <a:extLst>
                          <a:ext uri="{FF2B5EF4-FFF2-40B4-BE49-F238E27FC236}">
                            <a16:creationId xmlns:a16="http://schemas.microsoft.com/office/drawing/2014/main" id="{7F43664D-82CF-4BEE-AE29-B9191A3DB351}"/>
                          </a:ext>
                        </a:extLst>
                      </p:cNvPr>
                      <p:cNvPicPr/>
                      <p:nvPr/>
                    </p:nvPicPr>
                    <p:blipFill>
                      <a:blip r:embed="rId26"/>
                      <a:stretch>
                        <a:fillRect/>
                      </a:stretch>
                    </p:blipFill>
                    <p:spPr>
                      <a:xfrm>
                        <a:off x="4944745" y="6267450"/>
                        <a:ext cx="1022350" cy="590550"/>
                      </a:xfrm>
                      <a:prstGeom prst="rect">
                        <a:avLst/>
                      </a:prstGeom>
                    </p:spPr>
                  </p:pic>
                </p:oleObj>
              </mc:Fallback>
            </mc:AlternateContent>
          </a:graphicData>
        </a:graphic>
      </p:graphicFrame>
      <p:sp>
        <p:nvSpPr>
          <p:cNvPr id="37" name="TextBox 36">
            <a:extLst>
              <a:ext uri="{FF2B5EF4-FFF2-40B4-BE49-F238E27FC236}">
                <a16:creationId xmlns:a16="http://schemas.microsoft.com/office/drawing/2014/main" id="{E27D5414-0595-4ECF-8AC5-61C04C5EB5F7}"/>
              </a:ext>
            </a:extLst>
          </p:cNvPr>
          <p:cNvSpPr txBox="1"/>
          <p:nvPr/>
        </p:nvSpPr>
        <p:spPr>
          <a:xfrm>
            <a:off x="8216249" y="3448756"/>
            <a:ext cx="3361011" cy="723275"/>
          </a:xfrm>
          <a:prstGeom prst="rect">
            <a:avLst/>
          </a:prstGeom>
          <a:noFill/>
        </p:spPr>
        <p:txBody>
          <a:bodyPr wrap="square" rtlCol="0">
            <a:spAutoFit/>
          </a:bodyPr>
          <a:lstStyle/>
          <a:p>
            <a:r>
              <a:rPr lang="en-CA" dirty="0">
                <a:solidFill>
                  <a:srgbClr val="FF0000"/>
                </a:solidFill>
              </a:rPr>
              <a:t>This area is known as </a:t>
            </a:r>
            <a:r>
              <a:rPr lang="el-GR" sz="2300" dirty="0">
                <a:solidFill>
                  <a:srgbClr val="FF0000"/>
                </a:solidFill>
              </a:rPr>
              <a:t>β</a:t>
            </a:r>
            <a:r>
              <a:rPr lang="en-US" dirty="0">
                <a:solidFill>
                  <a:srgbClr val="FF0000"/>
                </a:solidFill>
              </a:rPr>
              <a:t>,  </a:t>
            </a:r>
            <a:r>
              <a:rPr lang="en-CA" dirty="0">
                <a:solidFill>
                  <a:srgbClr val="FF0000"/>
                </a:solidFill>
              </a:rPr>
              <a:t>the probability of a Type II Error! </a:t>
            </a:r>
          </a:p>
        </p:txBody>
      </p:sp>
    </p:spTree>
    <p:custDataLst>
      <p:tags r:id="rId1"/>
    </p:custDataLst>
    <p:extLst>
      <p:ext uri="{BB962C8B-B14F-4D97-AF65-F5344CB8AC3E}">
        <p14:creationId xmlns:p14="http://schemas.microsoft.com/office/powerpoint/2010/main" val="18883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P spid="32" grpId="0"/>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304EEF1-B728-4DE7-999A-D1EBF3753427}"/>
                  </a:ext>
                </a:extLst>
              </p:cNvPr>
              <p:cNvSpPr>
                <a:spLocks noGrp="1"/>
              </p:cNvSpPr>
              <p:nvPr>
                <p:ph type="title"/>
              </p:nvPr>
            </p:nvSpPr>
            <p:spPr>
              <a:xfrm>
                <a:off x="243840" y="81598"/>
                <a:ext cx="10241280" cy="528002"/>
              </a:xfrm>
            </p:spPr>
            <p:txBody>
              <a:bodyPr>
                <a:normAutofit fontScale="90000"/>
              </a:bodyPr>
              <a:lstStyle/>
              <a:p>
                <a:r>
                  <a:rPr lang="en-US" dirty="0"/>
                  <a:t>TYPE II Error </a:t>
                </a:r>
                <a14:m>
                  <m:oMath xmlns:m="http://schemas.openxmlformats.org/officeDocument/2006/math">
                    <m:r>
                      <a:rPr lang="en-US" sz="3200" b="0" i="0" smtClean="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P</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𝑇</m:t>
                        </m:r>
                        <m:r>
                          <a:rPr lang="en-US" sz="3200" b="0" i="1" smtClean="0">
                            <a:latin typeface="Cambria Math" panose="02040503050406030204" pitchFamily="18" charset="0"/>
                            <a:ea typeface="Cambria Math" panose="02040503050406030204" pitchFamily="18" charset="0"/>
                          </a:rPr>
                          <m:t>2</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𝐸𝑟𝑟𝑜𝑟</m:t>
                        </m:r>
                      </m:e>
                    </m:d>
                    <m:r>
                      <a:rPr lang="en-US" sz="3200" i="1">
                        <a:latin typeface="Cambria Math" panose="02040503050406030204" pitchFamily="18" charset="0"/>
                        <a:ea typeface="Cambria Math" panose="02040503050406030204" pitchFamily="18" charset="0"/>
                      </a:rPr>
                      <m:t>=</m:t>
                    </m:r>
                    <m:r>
                      <a:rPr lang="en-CA" sz="3200" i="1" smtClean="0">
                        <a:latin typeface="Cambria Math" panose="02040503050406030204" pitchFamily="18" charset="0"/>
                        <a:ea typeface="Cambria Math" panose="02040503050406030204" pitchFamily="18" charset="0"/>
                      </a:rPr>
                      <m:t>𝛽</m:t>
                    </m:r>
                  </m:oMath>
                </a14:m>
                <a:endParaRPr lang="en-US" dirty="0"/>
              </a:p>
            </p:txBody>
          </p:sp>
        </mc:Choice>
        <mc:Fallback xmlns="">
          <p:sp>
            <p:nvSpPr>
              <p:cNvPr id="2" name="Title 1">
                <a:extLst>
                  <a:ext uri="{FF2B5EF4-FFF2-40B4-BE49-F238E27FC236}">
                    <a16:creationId xmlns:a16="http://schemas.microsoft.com/office/drawing/2014/main" id="{2304EEF1-B728-4DE7-999A-D1EBF3753427}"/>
                  </a:ext>
                </a:extLst>
              </p:cNvPr>
              <p:cNvSpPr>
                <a:spLocks noGrp="1" noRot="1" noChangeAspect="1" noMove="1" noResize="1" noEditPoints="1" noAdjustHandles="1" noChangeArrowheads="1" noChangeShapeType="1" noTextEdit="1"/>
              </p:cNvSpPr>
              <p:nvPr>
                <p:ph type="title"/>
              </p:nvPr>
            </p:nvSpPr>
            <p:spPr>
              <a:xfrm>
                <a:off x="243840" y="81598"/>
                <a:ext cx="10241280" cy="528002"/>
              </a:xfrm>
              <a:blipFill>
                <a:blip r:embed="rId4"/>
                <a:stretch>
                  <a:fillRect l="-1131" t="-6897" b="-28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9A6F8E-7B2E-4257-AD4D-FF78B5F764C8}"/>
                  </a:ext>
                </a:extLst>
              </p:cNvPr>
              <p:cNvSpPr>
                <a:spLocks noGrp="1"/>
              </p:cNvSpPr>
              <p:nvPr>
                <p:ph sz="quarter" idx="1"/>
              </p:nvPr>
            </p:nvSpPr>
            <p:spPr>
              <a:xfrm>
                <a:off x="101600" y="665480"/>
                <a:ext cx="11541760" cy="2108200"/>
              </a:xfrm>
            </p:spPr>
            <p:txBody>
              <a:bodyPr/>
              <a:lstStyle/>
              <a:p>
                <a:r>
                  <a:rPr lang="en-US" sz="2200" dirty="0"/>
                  <a:t>A Type II Error will only occur if the Null Hypothesis (Ho) is false </a:t>
                </a:r>
              </a:p>
              <a:p>
                <a:r>
                  <a:rPr lang="en-US" sz="2200" dirty="0"/>
                  <a:t>Which means that there is a separate/different population distribution that either “bigger” or “smaller” than the null</a:t>
                </a:r>
              </a:p>
              <a:p>
                <a:r>
                  <a:rPr lang="en-US" sz="2200" dirty="0"/>
                  <a:t>To calculate the probability of a T2 Error [</a:t>
                </a:r>
                <a14:m>
                  <m:oMath xmlns:m="http://schemas.openxmlformats.org/officeDocument/2006/math">
                    <m:r>
                      <a:rPr lang="en-US" sz="2200" i="1" smtClean="0">
                        <a:latin typeface="Cambria Math" panose="02040503050406030204" pitchFamily="18" charset="0"/>
                        <a:ea typeface="Cambria Math" panose="02040503050406030204" pitchFamily="18" charset="0"/>
                      </a:rPr>
                      <m:t>𝛽</m:t>
                    </m:r>
                  </m:oMath>
                </a14:m>
                <a:r>
                  <a:rPr lang="en-US" sz="2200" dirty="0"/>
                  <a:t>] or “Power” [</a:t>
                </a:r>
                <a14:m>
                  <m:oMath xmlns:m="http://schemas.openxmlformats.org/officeDocument/2006/math">
                    <m:r>
                      <a:rPr lang="en-US" sz="2200" b="0" i="0" smtClean="0">
                        <a:latin typeface="Cambria Math" panose="02040503050406030204" pitchFamily="18" charset="0"/>
                        <a:ea typeface="Cambria Math" panose="02040503050406030204" pitchFamily="18" charset="0"/>
                      </a:rPr>
                      <m:t>1−</m:t>
                    </m:r>
                    <m:r>
                      <a:rPr lang="en-US" sz="2200" i="1">
                        <a:latin typeface="Cambria Math" panose="02040503050406030204" pitchFamily="18" charset="0"/>
                        <a:ea typeface="Cambria Math" panose="02040503050406030204" pitchFamily="18" charset="0"/>
                      </a:rPr>
                      <m:t>𝛽</m:t>
                    </m:r>
                  </m:oMath>
                </a14:m>
                <a:r>
                  <a:rPr lang="en-US" sz="2200" dirty="0"/>
                  <a:t>] we would need the mean and std dev. of the </a:t>
                </a:r>
                <a:r>
                  <a:rPr lang="en-US" sz="2200" b="1" u="sng" dirty="0"/>
                  <a:t>TRUE</a:t>
                </a:r>
                <a:r>
                  <a:rPr lang="en-US" sz="2200" dirty="0"/>
                  <a:t> population distribution and the significance level </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oMath>
                </a14:m>
                <a:endParaRPr lang="en-US" sz="2200" dirty="0"/>
              </a:p>
            </p:txBody>
          </p:sp>
        </mc:Choice>
        <mc:Fallback xmlns="">
          <p:sp>
            <p:nvSpPr>
              <p:cNvPr id="3" name="Content Placeholder 2">
                <a:extLst>
                  <a:ext uri="{FF2B5EF4-FFF2-40B4-BE49-F238E27FC236}">
                    <a16:creationId xmlns:a16="http://schemas.microsoft.com/office/drawing/2014/main" id="{D99A6F8E-7B2E-4257-AD4D-FF78B5F764C8}"/>
                  </a:ext>
                </a:extLst>
              </p:cNvPr>
              <p:cNvSpPr>
                <a:spLocks noGrp="1" noRot="1" noChangeAspect="1" noMove="1" noResize="1" noEditPoints="1" noAdjustHandles="1" noChangeArrowheads="1" noChangeShapeType="1" noTextEdit="1"/>
              </p:cNvSpPr>
              <p:nvPr>
                <p:ph sz="quarter" idx="1"/>
              </p:nvPr>
            </p:nvSpPr>
            <p:spPr>
              <a:xfrm>
                <a:off x="101600" y="665480"/>
                <a:ext cx="11541760" cy="2108200"/>
              </a:xfrm>
              <a:blipFill>
                <a:blip r:embed="rId5"/>
                <a:stretch>
                  <a:fillRect l="-211" t="-202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800099EA-9C6C-4C0F-A772-D1CC0B7FC1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133" y="3504883"/>
            <a:ext cx="6544347" cy="27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Object 15">
            <a:extLst>
              <a:ext uri="{FF2B5EF4-FFF2-40B4-BE49-F238E27FC236}">
                <a16:creationId xmlns:a16="http://schemas.microsoft.com/office/drawing/2014/main" id="{1F746D42-864E-4D16-8782-5F504600F4F8}"/>
              </a:ext>
            </a:extLst>
          </p:cNvPr>
          <p:cNvGraphicFramePr>
            <a:graphicFrameLocks noChangeAspect="1"/>
          </p:cNvGraphicFramePr>
          <p:nvPr/>
        </p:nvGraphicFramePr>
        <p:xfrm>
          <a:off x="6969761" y="6205537"/>
          <a:ext cx="1173163" cy="652463"/>
        </p:xfrm>
        <a:graphic>
          <a:graphicData uri="http://schemas.openxmlformats.org/presentationml/2006/ole">
            <mc:AlternateContent xmlns:mc="http://schemas.openxmlformats.org/markup-compatibility/2006">
              <mc:Choice xmlns:v="urn:schemas-microsoft-com:vml" Requires="v">
                <p:oleObj name="Equation" r:id="rId7" imgW="825480" imgH="457200" progId="Equation.DSMT4">
                  <p:embed/>
                </p:oleObj>
              </mc:Choice>
              <mc:Fallback>
                <p:oleObj name="Equation" r:id="rId7" imgW="825480" imgH="457200" progId="Equation.DSMT4">
                  <p:embed/>
                  <p:pic>
                    <p:nvPicPr>
                      <p:cNvPr id="16" name="Object 15">
                        <a:extLst>
                          <a:ext uri="{FF2B5EF4-FFF2-40B4-BE49-F238E27FC236}">
                            <a16:creationId xmlns:a16="http://schemas.microsoft.com/office/drawing/2014/main" id="{1F746D42-864E-4D16-8782-5F504600F4F8}"/>
                          </a:ext>
                        </a:extLst>
                      </p:cNvPr>
                      <p:cNvPicPr/>
                      <p:nvPr/>
                    </p:nvPicPr>
                    <p:blipFill>
                      <a:blip r:embed="rId8"/>
                      <a:stretch>
                        <a:fillRect/>
                      </a:stretch>
                    </p:blipFill>
                    <p:spPr>
                      <a:xfrm>
                        <a:off x="6969761" y="6205537"/>
                        <a:ext cx="1173163" cy="652463"/>
                      </a:xfrm>
                      <a:prstGeom prst="rect">
                        <a:avLst/>
                      </a:prstGeom>
                    </p:spPr>
                  </p:pic>
                </p:oleObj>
              </mc:Fallback>
            </mc:AlternateContent>
          </a:graphicData>
        </a:graphic>
      </p:graphicFrame>
      <p:sp>
        <p:nvSpPr>
          <p:cNvPr id="17" name="Freeform 89">
            <a:extLst>
              <a:ext uri="{FF2B5EF4-FFF2-40B4-BE49-F238E27FC236}">
                <a16:creationId xmlns:a16="http://schemas.microsoft.com/office/drawing/2014/main" id="{13746B51-34E6-425D-8D54-2BADE7E3F97B}"/>
              </a:ext>
            </a:extLst>
          </p:cNvPr>
          <p:cNvSpPr>
            <a:spLocks/>
          </p:cNvSpPr>
          <p:nvPr/>
        </p:nvSpPr>
        <p:spPr bwMode="auto">
          <a:xfrm>
            <a:off x="5529411" y="3608868"/>
            <a:ext cx="3410681" cy="2517139"/>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p:graphicFrame>
        <p:nvGraphicFramePr>
          <p:cNvPr id="18" name="Object 17">
            <a:extLst>
              <a:ext uri="{FF2B5EF4-FFF2-40B4-BE49-F238E27FC236}">
                <a16:creationId xmlns:a16="http://schemas.microsoft.com/office/drawing/2014/main" id="{0183B68F-1A06-4171-B5BA-0C6CE60BC9F2}"/>
              </a:ext>
            </a:extLst>
          </p:cNvPr>
          <p:cNvGraphicFramePr>
            <a:graphicFrameLocks noChangeAspect="1"/>
          </p:cNvGraphicFramePr>
          <p:nvPr/>
        </p:nvGraphicFramePr>
        <p:xfrm>
          <a:off x="8189913" y="6259512"/>
          <a:ext cx="1030287" cy="598488"/>
        </p:xfrm>
        <a:graphic>
          <a:graphicData uri="http://schemas.openxmlformats.org/presentationml/2006/ole">
            <mc:AlternateContent xmlns:mc="http://schemas.openxmlformats.org/markup-compatibility/2006">
              <mc:Choice xmlns:v="urn:schemas-microsoft-com:vml" Requires="v">
                <p:oleObj name="Equation" r:id="rId9" imgW="723600" imgH="419040" progId="Equation.DSMT4">
                  <p:embed/>
                </p:oleObj>
              </mc:Choice>
              <mc:Fallback>
                <p:oleObj name="Equation" r:id="rId9" imgW="723600" imgH="419040" progId="Equation.DSMT4">
                  <p:embed/>
                  <p:pic>
                    <p:nvPicPr>
                      <p:cNvPr id="18" name="Object 17">
                        <a:extLst>
                          <a:ext uri="{FF2B5EF4-FFF2-40B4-BE49-F238E27FC236}">
                            <a16:creationId xmlns:a16="http://schemas.microsoft.com/office/drawing/2014/main" id="{0183B68F-1A06-4171-B5BA-0C6CE60BC9F2}"/>
                          </a:ext>
                        </a:extLst>
                      </p:cNvPr>
                      <p:cNvPicPr/>
                      <p:nvPr/>
                    </p:nvPicPr>
                    <p:blipFill>
                      <a:blip r:embed="rId10"/>
                      <a:stretch>
                        <a:fillRect/>
                      </a:stretch>
                    </p:blipFill>
                    <p:spPr>
                      <a:xfrm>
                        <a:off x="8189913" y="6259512"/>
                        <a:ext cx="1030287" cy="5984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D9F17502-3273-44AF-A0A7-9C79E8ED2520}"/>
              </a:ext>
            </a:extLst>
          </p:cNvPr>
          <p:cNvSpPr/>
          <p:nvPr/>
        </p:nvSpPr>
        <p:spPr>
          <a:xfrm>
            <a:off x="2370739" y="3399606"/>
            <a:ext cx="8869460" cy="34583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0" name="Group 19">
            <a:extLst>
              <a:ext uri="{FF2B5EF4-FFF2-40B4-BE49-F238E27FC236}">
                <a16:creationId xmlns:a16="http://schemas.microsoft.com/office/drawing/2014/main" id="{4C393DEA-77C4-4DB0-9D91-74893B04558D}"/>
              </a:ext>
            </a:extLst>
          </p:cNvPr>
          <p:cNvGrpSpPr>
            <a:grpSpLocks/>
          </p:cNvGrpSpPr>
          <p:nvPr/>
        </p:nvGrpSpPr>
        <p:grpSpPr bwMode="auto">
          <a:xfrm>
            <a:off x="2180620" y="3352799"/>
            <a:ext cx="5722291" cy="2783397"/>
            <a:chOff x="4223676" y="2378516"/>
            <a:chExt cx="4774184" cy="2058596"/>
          </a:xfrm>
        </p:grpSpPr>
        <p:cxnSp>
          <p:nvCxnSpPr>
            <p:cNvPr id="21" name="Straight Connector 20">
              <a:extLst>
                <a:ext uri="{FF2B5EF4-FFF2-40B4-BE49-F238E27FC236}">
                  <a16:creationId xmlns:a16="http://schemas.microsoft.com/office/drawing/2014/main" id="{9666B625-DA59-46BF-8E26-EA8620A1ED79}"/>
                </a:ext>
              </a:extLst>
            </p:cNvPr>
            <p:cNvCxnSpPr/>
            <p:nvPr/>
          </p:nvCxnSpPr>
          <p:spPr>
            <a:xfrm flipV="1">
              <a:off x="4223676" y="4437112"/>
              <a:ext cx="4774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1073BE-57CA-4813-A900-C7ECC28E037B}"/>
                </a:ext>
              </a:extLst>
            </p:cNvPr>
            <p:cNvCxnSpPr>
              <a:cxnSpLocks/>
            </p:cNvCxnSpPr>
            <p:nvPr/>
          </p:nvCxnSpPr>
          <p:spPr>
            <a:xfrm flipV="1">
              <a:off x="6660780" y="2378516"/>
              <a:ext cx="0" cy="2050654"/>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A8347159-3536-44F9-B338-CD3162FA13C0}"/>
                </a:ext>
              </a:extLst>
            </p:cNvPr>
            <p:cNvSpPr/>
            <p:nvPr/>
          </p:nvSpPr>
          <p:spPr>
            <a:xfrm>
              <a:off x="4668229" y="2524651"/>
              <a:ext cx="4034320" cy="1861632"/>
            </a:xfrm>
            <a:custGeom>
              <a:avLst/>
              <a:gdLst>
                <a:gd name="connsiteX0" fmla="*/ 0 w 4034117"/>
                <a:gd name="connsiteY0" fmla="*/ 1853097 h 1861601"/>
                <a:gd name="connsiteX1" fmla="*/ 207981 w 4034117"/>
                <a:gd name="connsiteY1" fmla="*/ 1802895 h 1861601"/>
                <a:gd name="connsiteX2" fmla="*/ 451821 w 4034117"/>
                <a:gd name="connsiteY2" fmla="*/ 1673803 h 1861601"/>
                <a:gd name="connsiteX3" fmla="*/ 702833 w 4034117"/>
                <a:gd name="connsiteY3" fmla="*/ 1462236 h 1861601"/>
                <a:gd name="connsiteX4" fmla="*/ 971774 w 4034117"/>
                <a:gd name="connsiteY4" fmla="*/ 1139507 h 1861601"/>
                <a:gd name="connsiteX5" fmla="*/ 1337534 w 4034117"/>
                <a:gd name="connsiteY5" fmla="*/ 612382 h 1861601"/>
                <a:gd name="connsiteX6" fmla="*/ 1556273 w 4034117"/>
                <a:gd name="connsiteY6" fmla="*/ 296824 h 1861601"/>
                <a:gd name="connsiteX7" fmla="*/ 1800113 w 4034117"/>
                <a:gd name="connsiteY7" fmla="*/ 67328 h 1861601"/>
                <a:gd name="connsiteX8" fmla="*/ 2040367 w 4034117"/>
                <a:gd name="connsiteY8" fmla="*/ 2782 h 1861601"/>
                <a:gd name="connsiteX9" fmla="*/ 2273449 w 4034117"/>
                <a:gd name="connsiteY9" fmla="*/ 139046 h 1861601"/>
                <a:gd name="connsiteX10" fmla="*/ 2449157 w 4034117"/>
                <a:gd name="connsiteY10" fmla="*/ 321926 h 1861601"/>
                <a:gd name="connsiteX11" fmla="*/ 2628452 w 4034117"/>
                <a:gd name="connsiteY11" fmla="*/ 580109 h 1861601"/>
                <a:gd name="connsiteX12" fmla="*/ 2822089 w 4034117"/>
                <a:gd name="connsiteY12" fmla="*/ 877737 h 1861601"/>
                <a:gd name="connsiteX13" fmla="*/ 3083859 w 4034117"/>
                <a:gd name="connsiteY13" fmla="*/ 1247083 h 1861601"/>
                <a:gd name="connsiteX14" fmla="*/ 3259567 w 4034117"/>
                <a:gd name="connsiteY14" fmla="*/ 1437135 h 1861601"/>
                <a:gd name="connsiteX15" fmla="*/ 3456790 w 4034117"/>
                <a:gd name="connsiteY15" fmla="*/ 1634359 h 1861601"/>
                <a:gd name="connsiteX16" fmla="*/ 3686287 w 4034117"/>
                <a:gd name="connsiteY16" fmla="*/ 1749107 h 1861601"/>
                <a:gd name="connsiteX17" fmla="*/ 3908612 w 4034117"/>
                <a:gd name="connsiteY17" fmla="*/ 1845926 h 1861601"/>
                <a:gd name="connsiteX18" fmla="*/ 4034117 w 4034117"/>
                <a:gd name="connsiteY18" fmla="*/ 1860269 h 186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4117" h="1861601">
                  <a:moveTo>
                    <a:pt x="0" y="1853097"/>
                  </a:moveTo>
                  <a:cubicBezTo>
                    <a:pt x="66338" y="1842937"/>
                    <a:pt x="132677" y="1832777"/>
                    <a:pt x="207981" y="1802895"/>
                  </a:cubicBezTo>
                  <a:cubicBezTo>
                    <a:pt x="283285" y="1773013"/>
                    <a:pt x="369346" y="1730580"/>
                    <a:pt x="451821" y="1673803"/>
                  </a:cubicBezTo>
                  <a:cubicBezTo>
                    <a:pt x="534296" y="1617026"/>
                    <a:pt x="616174" y="1551285"/>
                    <a:pt x="702833" y="1462236"/>
                  </a:cubicBezTo>
                  <a:cubicBezTo>
                    <a:pt x="789492" y="1373187"/>
                    <a:pt x="865991" y="1281149"/>
                    <a:pt x="971774" y="1139507"/>
                  </a:cubicBezTo>
                  <a:cubicBezTo>
                    <a:pt x="1077557" y="997865"/>
                    <a:pt x="1337534" y="612382"/>
                    <a:pt x="1337534" y="612382"/>
                  </a:cubicBezTo>
                  <a:cubicBezTo>
                    <a:pt x="1434950" y="471935"/>
                    <a:pt x="1479176" y="387666"/>
                    <a:pt x="1556273" y="296824"/>
                  </a:cubicBezTo>
                  <a:cubicBezTo>
                    <a:pt x="1633370" y="205982"/>
                    <a:pt x="1719431" y="116335"/>
                    <a:pt x="1800113" y="67328"/>
                  </a:cubicBezTo>
                  <a:cubicBezTo>
                    <a:pt x="1880795" y="18321"/>
                    <a:pt x="1961478" y="-9171"/>
                    <a:pt x="2040367" y="2782"/>
                  </a:cubicBezTo>
                  <a:cubicBezTo>
                    <a:pt x="2119256" y="14735"/>
                    <a:pt x="2205317" y="85855"/>
                    <a:pt x="2273449" y="139046"/>
                  </a:cubicBezTo>
                  <a:cubicBezTo>
                    <a:pt x="2341581" y="192237"/>
                    <a:pt x="2389990" y="248416"/>
                    <a:pt x="2449157" y="321926"/>
                  </a:cubicBezTo>
                  <a:cubicBezTo>
                    <a:pt x="2508324" y="395436"/>
                    <a:pt x="2566297" y="487474"/>
                    <a:pt x="2628452" y="580109"/>
                  </a:cubicBezTo>
                  <a:cubicBezTo>
                    <a:pt x="2690607" y="672744"/>
                    <a:pt x="2746188" y="766575"/>
                    <a:pt x="2822089" y="877737"/>
                  </a:cubicBezTo>
                  <a:cubicBezTo>
                    <a:pt x="2897990" y="988899"/>
                    <a:pt x="3010946" y="1153850"/>
                    <a:pt x="3083859" y="1247083"/>
                  </a:cubicBezTo>
                  <a:cubicBezTo>
                    <a:pt x="3156772" y="1340316"/>
                    <a:pt x="3197412" y="1372589"/>
                    <a:pt x="3259567" y="1437135"/>
                  </a:cubicBezTo>
                  <a:cubicBezTo>
                    <a:pt x="3321722" y="1501681"/>
                    <a:pt x="3385670" y="1582364"/>
                    <a:pt x="3456790" y="1634359"/>
                  </a:cubicBezTo>
                  <a:cubicBezTo>
                    <a:pt x="3527910" y="1686354"/>
                    <a:pt x="3610983" y="1713846"/>
                    <a:pt x="3686287" y="1749107"/>
                  </a:cubicBezTo>
                  <a:cubicBezTo>
                    <a:pt x="3761591" y="1784368"/>
                    <a:pt x="3850640" y="1827399"/>
                    <a:pt x="3908612" y="1845926"/>
                  </a:cubicBezTo>
                  <a:cubicBezTo>
                    <a:pt x="3966584" y="1864453"/>
                    <a:pt x="4000350" y="1862361"/>
                    <a:pt x="4034117" y="1860269"/>
                  </a:cubicBez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graphicFrame>
        <p:nvGraphicFramePr>
          <p:cNvPr id="24" name="Object 23">
            <a:extLst>
              <a:ext uri="{FF2B5EF4-FFF2-40B4-BE49-F238E27FC236}">
                <a16:creationId xmlns:a16="http://schemas.microsoft.com/office/drawing/2014/main" id="{59C40879-1D47-4221-940C-02A3E9CDA024}"/>
              </a:ext>
            </a:extLst>
          </p:cNvPr>
          <p:cNvGraphicFramePr>
            <a:graphicFrameLocks noChangeAspect="1"/>
          </p:cNvGraphicFramePr>
          <p:nvPr/>
        </p:nvGraphicFramePr>
        <p:xfrm>
          <a:off x="3924935" y="6180138"/>
          <a:ext cx="1100138" cy="600075"/>
        </p:xfrm>
        <a:graphic>
          <a:graphicData uri="http://schemas.openxmlformats.org/presentationml/2006/ole">
            <mc:AlternateContent xmlns:mc="http://schemas.openxmlformats.org/markup-compatibility/2006">
              <mc:Choice xmlns:v="urn:schemas-microsoft-com:vml" Requires="v">
                <p:oleObj name="Equation" r:id="rId11" imgW="749160" imgH="406080" progId="Equation.DSMT4">
                  <p:embed/>
                </p:oleObj>
              </mc:Choice>
              <mc:Fallback>
                <p:oleObj name="Equation" r:id="rId11" imgW="749160" imgH="406080" progId="Equation.DSMT4">
                  <p:embed/>
                  <p:pic>
                    <p:nvPicPr>
                      <p:cNvPr id="24" name="Object 23">
                        <a:extLst>
                          <a:ext uri="{FF2B5EF4-FFF2-40B4-BE49-F238E27FC236}">
                            <a16:creationId xmlns:a16="http://schemas.microsoft.com/office/drawing/2014/main" id="{59C40879-1D47-4221-940C-02A3E9CDA024}"/>
                          </a:ext>
                        </a:extLst>
                      </p:cNvPr>
                      <p:cNvPicPr/>
                      <p:nvPr/>
                    </p:nvPicPr>
                    <p:blipFill>
                      <a:blip r:embed="rId12"/>
                      <a:stretch>
                        <a:fillRect/>
                      </a:stretch>
                    </p:blipFill>
                    <p:spPr>
                      <a:xfrm>
                        <a:off x="3924935" y="6180138"/>
                        <a:ext cx="1100138" cy="600075"/>
                      </a:xfrm>
                      <a:prstGeom prst="rect">
                        <a:avLst/>
                      </a:prstGeom>
                    </p:spPr>
                  </p:pic>
                </p:oleObj>
              </mc:Fallback>
            </mc:AlternateContent>
          </a:graphicData>
        </a:graphic>
      </p:graphicFrame>
      <p:sp>
        <p:nvSpPr>
          <p:cNvPr id="25" name="Freeform 89">
            <a:extLst>
              <a:ext uri="{FF2B5EF4-FFF2-40B4-BE49-F238E27FC236}">
                <a16:creationId xmlns:a16="http://schemas.microsoft.com/office/drawing/2014/main" id="{9D93754A-1747-4EB8-A784-01FD749941AF}"/>
              </a:ext>
            </a:extLst>
          </p:cNvPr>
          <p:cNvSpPr>
            <a:spLocks/>
          </p:cNvSpPr>
          <p:nvPr/>
        </p:nvSpPr>
        <p:spPr bwMode="auto">
          <a:xfrm>
            <a:off x="3484880" y="3545840"/>
            <a:ext cx="3230881" cy="2560320"/>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00B0F0">
              <a:alpha val="16000"/>
            </a:srgbClr>
          </a:solidFill>
          <a:ln w="25400">
            <a:solidFill>
              <a:srgbClr val="0070C0"/>
            </a:solidFill>
            <a:prstDash val="solid"/>
            <a:round/>
            <a:headEnd/>
            <a:tailEnd/>
          </a:ln>
        </p:spPr>
        <p:txBody>
          <a:bodyPr/>
          <a:lstStyle/>
          <a:p>
            <a:endParaRPr lang="en-US"/>
          </a:p>
        </p:txBody>
      </p:sp>
      <p:cxnSp>
        <p:nvCxnSpPr>
          <p:cNvPr id="26" name="Straight Connector 25">
            <a:extLst>
              <a:ext uri="{FF2B5EF4-FFF2-40B4-BE49-F238E27FC236}">
                <a16:creationId xmlns:a16="http://schemas.microsoft.com/office/drawing/2014/main" id="{B5356862-A6E7-4738-A0C1-8CC101A78A55}"/>
              </a:ext>
            </a:extLst>
          </p:cNvPr>
          <p:cNvCxnSpPr>
            <a:cxnSpLocks/>
          </p:cNvCxnSpPr>
          <p:nvPr/>
        </p:nvCxnSpPr>
        <p:spPr>
          <a:xfrm>
            <a:off x="5950504" y="3393440"/>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8" name="Object 27">
            <a:extLst>
              <a:ext uri="{FF2B5EF4-FFF2-40B4-BE49-F238E27FC236}">
                <a16:creationId xmlns:a16="http://schemas.microsoft.com/office/drawing/2014/main" id="{D0A406B6-E9B3-4BBD-98C0-8263BAFF418E}"/>
              </a:ext>
            </a:extLst>
          </p:cNvPr>
          <p:cNvGraphicFramePr>
            <a:graphicFrameLocks noChangeAspect="1"/>
          </p:cNvGraphicFramePr>
          <p:nvPr/>
        </p:nvGraphicFramePr>
        <p:xfrm>
          <a:off x="5756910" y="2814830"/>
          <a:ext cx="410210" cy="552576"/>
        </p:xfrm>
        <a:graphic>
          <a:graphicData uri="http://schemas.openxmlformats.org/presentationml/2006/ole">
            <mc:AlternateContent xmlns:mc="http://schemas.openxmlformats.org/markup-compatibility/2006">
              <mc:Choice xmlns:v="urn:schemas-microsoft-com:vml" Requires="v">
                <p:oleObj name="Equation" r:id="rId13" imgW="190440" imgH="253800" progId="Equation.DSMT4">
                  <p:embed/>
                </p:oleObj>
              </mc:Choice>
              <mc:Fallback>
                <p:oleObj name="Equation" r:id="rId13" imgW="190440" imgH="253800" progId="Equation.DSMT4">
                  <p:embed/>
                  <p:pic>
                    <p:nvPicPr>
                      <p:cNvPr id="28" name="Object 27">
                        <a:extLst>
                          <a:ext uri="{FF2B5EF4-FFF2-40B4-BE49-F238E27FC236}">
                            <a16:creationId xmlns:a16="http://schemas.microsoft.com/office/drawing/2014/main" id="{D0A406B6-E9B3-4BBD-98C0-8263BAFF418E}"/>
                          </a:ext>
                        </a:extLst>
                      </p:cNvPr>
                      <p:cNvPicPr/>
                      <p:nvPr/>
                    </p:nvPicPr>
                    <p:blipFill>
                      <a:blip r:embed="rId14"/>
                      <a:stretch>
                        <a:fillRect/>
                      </a:stretch>
                    </p:blipFill>
                    <p:spPr>
                      <a:xfrm>
                        <a:off x="5756910" y="2814830"/>
                        <a:ext cx="410210" cy="552576"/>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568323F7-3C7C-4E6A-BD5B-D65DF1FA9263}"/>
              </a:ext>
            </a:extLst>
          </p:cNvPr>
          <p:cNvSpPr txBox="1"/>
          <p:nvPr/>
        </p:nvSpPr>
        <p:spPr>
          <a:xfrm>
            <a:off x="345616" y="2757119"/>
            <a:ext cx="3921583" cy="646331"/>
          </a:xfrm>
          <a:prstGeom prst="rect">
            <a:avLst/>
          </a:prstGeom>
          <a:noFill/>
        </p:spPr>
        <p:txBody>
          <a:bodyPr wrap="square" rtlCol="0">
            <a:spAutoFit/>
          </a:bodyPr>
          <a:lstStyle/>
          <a:p>
            <a:r>
              <a:rPr lang="en-CA" dirty="0">
                <a:solidFill>
                  <a:srgbClr val="FF0000"/>
                </a:solidFill>
              </a:rPr>
              <a:t>This left area is the probability of rejecting Ho when it is false</a:t>
            </a:r>
          </a:p>
        </p:txBody>
      </p:sp>
      <p:cxnSp>
        <p:nvCxnSpPr>
          <p:cNvPr id="30" name="Straight Arrow Connector 29">
            <a:extLst>
              <a:ext uri="{FF2B5EF4-FFF2-40B4-BE49-F238E27FC236}">
                <a16:creationId xmlns:a16="http://schemas.microsoft.com/office/drawing/2014/main" id="{8076719B-7398-446F-9D4D-17BDB171E51F}"/>
              </a:ext>
            </a:extLst>
          </p:cNvPr>
          <p:cNvCxnSpPr>
            <a:cxnSpLocks/>
          </p:cNvCxnSpPr>
          <p:nvPr/>
        </p:nvCxnSpPr>
        <p:spPr>
          <a:xfrm>
            <a:off x="3071131" y="3412246"/>
            <a:ext cx="2059669" cy="1535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F28800A-1112-4BD6-88AE-05FE600AC6B6}"/>
              </a:ext>
            </a:extLst>
          </p:cNvPr>
          <p:cNvSpPr txBox="1"/>
          <p:nvPr/>
        </p:nvSpPr>
        <p:spPr>
          <a:xfrm>
            <a:off x="412163" y="3463238"/>
            <a:ext cx="2379948" cy="666938"/>
          </a:xfrm>
          <a:prstGeom prst="rect">
            <a:avLst/>
          </a:prstGeom>
          <a:noFill/>
        </p:spPr>
        <p:txBody>
          <a:bodyPr wrap="square" rtlCol="0">
            <a:spAutoFit/>
          </a:bodyPr>
          <a:lstStyle/>
          <a:p>
            <a:r>
              <a:rPr lang="en-CA" dirty="0">
                <a:solidFill>
                  <a:srgbClr val="FF0000"/>
                </a:solidFill>
              </a:rPr>
              <a:t>This is known  as Power = 1- ß</a:t>
            </a:r>
          </a:p>
        </p:txBody>
      </p:sp>
      <p:graphicFrame>
        <p:nvGraphicFramePr>
          <p:cNvPr id="33" name="Object 32">
            <a:extLst>
              <a:ext uri="{FF2B5EF4-FFF2-40B4-BE49-F238E27FC236}">
                <a16:creationId xmlns:a16="http://schemas.microsoft.com/office/drawing/2014/main" id="{4695959F-E49A-4CDE-B526-756EEAB702F1}"/>
              </a:ext>
            </a:extLst>
          </p:cNvPr>
          <p:cNvGraphicFramePr>
            <a:graphicFrameLocks noChangeAspect="1"/>
          </p:cNvGraphicFramePr>
          <p:nvPr/>
        </p:nvGraphicFramePr>
        <p:xfrm>
          <a:off x="284163" y="4184014"/>
          <a:ext cx="3475037" cy="850117"/>
        </p:xfrm>
        <a:graphic>
          <a:graphicData uri="http://schemas.openxmlformats.org/presentationml/2006/ole">
            <mc:AlternateContent xmlns:mc="http://schemas.openxmlformats.org/markup-compatibility/2006">
              <mc:Choice xmlns:v="urn:schemas-microsoft-com:vml" Requires="v">
                <p:oleObj name="Equation" r:id="rId15" imgW="1981080" imgH="457200" progId="Equation.DSMT4">
                  <p:embed/>
                </p:oleObj>
              </mc:Choice>
              <mc:Fallback>
                <p:oleObj name="Equation" r:id="rId15" imgW="1981080" imgH="457200" progId="Equation.DSMT4">
                  <p:embed/>
                  <p:pic>
                    <p:nvPicPr>
                      <p:cNvPr id="33" name="Object 32">
                        <a:extLst>
                          <a:ext uri="{FF2B5EF4-FFF2-40B4-BE49-F238E27FC236}">
                            <a16:creationId xmlns:a16="http://schemas.microsoft.com/office/drawing/2014/main" id="{4695959F-E49A-4CDE-B526-756EEAB702F1}"/>
                          </a:ext>
                        </a:extLst>
                      </p:cNvPr>
                      <p:cNvPicPr/>
                      <p:nvPr/>
                    </p:nvPicPr>
                    <p:blipFill>
                      <a:blip r:embed="rId16"/>
                      <a:stretch>
                        <a:fillRect/>
                      </a:stretch>
                    </p:blipFill>
                    <p:spPr>
                      <a:xfrm>
                        <a:off x="284163" y="4184014"/>
                        <a:ext cx="3475037" cy="850117"/>
                      </a:xfrm>
                      <a:prstGeom prst="rect">
                        <a:avLst/>
                      </a:prstGeom>
                      <a:solidFill>
                        <a:schemeClr val="bg1">
                          <a:alpha val="66000"/>
                        </a:schemeClr>
                      </a:solidFill>
                    </p:spPr>
                  </p:pic>
                </p:oleObj>
              </mc:Fallback>
            </mc:AlternateContent>
          </a:graphicData>
        </a:graphic>
      </p:graphicFrame>
      <p:graphicFrame>
        <p:nvGraphicFramePr>
          <p:cNvPr id="34" name="Object 33">
            <a:extLst>
              <a:ext uri="{FF2B5EF4-FFF2-40B4-BE49-F238E27FC236}">
                <a16:creationId xmlns:a16="http://schemas.microsoft.com/office/drawing/2014/main" id="{10D587BC-0E29-49F2-8E43-B9A4E1059D51}"/>
              </a:ext>
            </a:extLst>
          </p:cNvPr>
          <p:cNvGraphicFramePr>
            <a:graphicFrameLocks noChangeAspect="1"/>
          </p:cNvGraphicFramePr>
          <p:nvPr>
            <p:extLst>
              <p:ext uri="{D42A27DB-BD31-4B8C-83A1-F6EECF244321}">
                <p14:modId xmlns:p14="http://schemas.microsoft.com/office/powerpoint/2010/main" val="1987939989"/>
              </p:ext>
            </p:extLst>
          </p:nvPr>
        </p:nvGraphicFramePr>
        <p:xfrm>
          <a:off x="209487" y="5231511"/>
          <a:ext cx="3317875" cy="473075"/>
        </p:xfrm>
        <a:graphic>
          <a:graphicData uri="http://schemas.openxmlformats.org/presentationml/2006/ole">
            <mc:AlternateContent xmlns:mc="http://schemas.openxmlformats.org/markup-compatibility/2006">
              <mc:Choice xmlns:v="urn:schemas-microsoft-com:vml" Requires="v">
                <p:oleObj name="Equation" r:id="rId17" imgW="1892160" imgH="253800" progId="Equation.DSMT4">
                  <p:embed/>
                </p:oleObj>
              </mc:Choice>
              <mc:Fallback>
                <p:oleObj name="Equation" r:id="rId17" imgW="1892160" imgH="253800" progId="Equation.DSMT4">
                  <p:embed/>
                  <p:pic>
                    <p:nvPicPr>
                      <p:cNvPr id="34" name="Object 33">
                        <a:extLst>
                          <a:ext uri="{FF2B5EF4-FFF2-40B4-BE49-F238E27FC236}">
                            <a16:creationId xmlns:a16="http://schemas.microsoft.com/office/drawing/2014/main" id="{10D587BC-0E29-49F2-8E43-B9A4E1059D51}"/>
                          </a:ext>
                        </a:extLst>
                      </p:cNvPr>
                      <p:cNvPicPr/>
                      <p:nvPr/>
                    </p:nvPicPr>
                    <p:blipFill>
                      <a:blip r:embed="rId18"/>
                      <a:stretch>
                        <a:fillRect/>
                      </a:stretch>
                    </p:blipFill>
                    <p:spPr>
                      <a:xfrm>
                        <a:off x="209487" y="5231511"/>
                        <a:ext cx="3317875" cy="473075"/>
                      </a:xfrm>
                      <a:prstGeom prst="rect">
                        <a:avLst/>
                      </a:prstGeom>
                      <a:solidFill>
                        <a:schemeClr val="bg1">
                          <a:alpha val="66000"/>
                        </a:schemeClr>
                      </a:solidFill>
                    </p:spPr>
                  </p:pic>
                </p:oleObj>
              </mc:Fallback>
            </mc:AlternateContent>
          </a:graphicData>
        </a:graphic>
      </p:graphicFrame>
      <p:sp>
        <p:nvSpPr>
          <p:cNvPr id="35" name="TextBox 34">
            <a:extLst>
              <a:ext uri="{FF2B5EF4-FFF2-40B4-BE49-F238E27FC236}">
                <a16:creationId xmlns:a16="http://schemas.microsoft.com/office/drawing/2014/main" id="{78416093-0487-4188-8D0E-D9900D15A84D}"/>
              </a:ext>
            </a:extLst>
          </p:cNvPr>
          <p:cNvSpPr txBox="1"/>
          <p:nvPr/>
        </p:nvSpPr>
        <p:spPr>
          <a:xfrm>
            <a:off x="7571916" y="2696159"/>
            <a:ext cx="3807283" cy="646331"/>
          </a:xfrm>
          <a:prstGeom prst="rect">
            <a:avLst/>
          </a:prstGeom>
          <a:noFill/>
        </p:spPr>
        <p:txBody>
          <a:bodyPr wrap="square" rtlCol="0">
            <a:spAutoFit/>
          </a:bodyPr>
          <a:lstStyle/>
          <a:p>
            <a:r>
              <a:rPr lang="en-CA" dirty="0">
                <a:solidFill>
                  <a:srgbClr val="FF0000"/>
                </a:solidFill>
              </a:rPr>
              <a:t>This right area is the probability of accepting Ho when it is false</a:t>
            </a:r>
          </a:p>
        </p:txBody>
      </p:sp>
      <p:cxnSp>
        <p:nvCxnSpPr>
          <p:cNvPr id="36" name="Straight Arrow Connector 35">
            <a:extLst>
              <a:ext uri="{FF2B5EF4-FFF2-40B4-BE49-F238E27FC236}">
                <a16:creationId xmlns:a16="http://schemas.microsoft.com/office/drawing/2014/main" id="{E144B293-80E3-4B22-B065-DD7275EBAE6E}"/>
              </a:ext>
            </a:extLst>
          </p:cNvPr>
          <p:cNvCxnSpPr>
            <a:cxnSpLocks/>
          </p:cNvCxnSpPr>
          <p:nvPr/>
        </p:nvCxnSpPr>
        <p:spPr>
          <a:xfrm flipH="1">
            <a:off x="6177280" y="2997200"/>
            <a:ext cx="1341120" cy="3048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27D5414-0595-4ECF-8AC5-61C04C5EB5F7}"/>
              </a:ext>
            </a:extLst>
          </p:cNvPr>
          <p:cNvSpPr txBox="1"/>
          <p:nvPr/>
        </p:nvSpPr>
        <p:spPr>
          <a:xfrm>
            <a:off x="7511170" y="3294519"/>
            <a:ext cx="4233789" cy="369332"/>
          </a:xfrm>
          <a:prstGeom prst="rect">
            <a:avLst/>
          </a:prstGeom>
          <a:noFill/>
        </p:spPr>
        <p:txBody>
          <a:bodyPr wrap="square" rtlCol="0">
            <a:spAutoFit/>
          </a:bodyPr>
          <a:lstStyle/>
          <a:p>
            <a:r>
              <a:rPr lang="en-CA" dirty="0">
                <a:solidFill>
                  <a:srgbClr val="FF0000"/>
                </a:solidFill>
              </a:rPr>
              <a:t>This is the probability of a Type II Error! </a:t>
            </a:r>
          </a:p>
        </p:txBody>
      </p:sp>
      <p:graphicFrame>
        <p:nvGraphicFramePr>
          <p:cNvPr id="41" name="Object 40">
            <a:extLst>
              <a:ext uri="{FF2B5EF4-FFF2-40B4-BE49-F238E27FC236}">
                <a16:creationId xmlns:a16="http://schemas.microsoft.com/office/drawing/2014/main" id="{8706DE21-7DCE-47B8-B445-A9EADC13D137}"/>
              </a:ext>
            </a:extLst>
          </p:cNvPr>
          <p:cNvGraphicFramePr>
            <a:graphicFrameLocks noChangeAspect="1"/>
          </p:cNvGraphicFramePr>
          <p:nvPr/>
        </p:nvGraphicFramePr>
        <p:xfrm>
          <a:off x="7806373" y="3708401"/>
          <a:ext cx="3636868" cy="885190"/>
        </p:xfrm>
        <a:graphic>
          <a:graphicData uri="http://schemas.openxmlformats.org/presentationml/2006/ole">
            <mc:AlternateContent xmlns:mc="http://schemas.openxmlformats.org/markup-compatibility/2006">
              <mc:Choice xmlns:v="urn:schemas-microsoft-com:vml" Requires="v">
                <p:oleObj name="Equation" r:id="rId19" imgW="1993680" imgH="457200" progId="Equation.DSMT4">
                  <p:embed/>
                </p:oleObj>
              </mc:Choice>
              <mc:Fallback>
                <p:oleObj name="Equation" r:id="rId19" imgW="1993680" imgH="457200" progId="Equation.DSMT4">
                  <p:embed/>
                  <p:pic>
                    <p:nvPicPr>
                      <p:cNvPr id="41" name="Object 40">
                        <a:extLst>
                          <a:ext uri="{FF2B5EF4-FFF2-40B4-BE49-F238E27FC236}">
                            <a16:creationId xmlns:a16="http://schemas.microsoft.com/office/drawing/2014/main" id="{8706DE21-7DCE-47B8-B445-A9EADC13D137}"/>
                          </a:ext>
                        </a:extLst>
                      </p:cNvPr>
                      <p:cNvPicPr/>
                      <p:nvPr/>
                    </p:nvPicPr>
                    <p:blipFill>
                      <a:blip r:embed="rId20"/>
                      <a:stretch>
                        <a:fillRect/>
                      </a:stretch>
                    </p:blipFill>
                    <p:spPr>
                      <a:xfrm>
                        <a:off x="7806373" y="3708401"/>
                        <a:ext cx="3636868" cy="885190"/>
                      </a:xfrm>
                      <a:prstGeom prst="rect">
                        <a:avLst/>
                      </a:prstGeom>
                      <a:solidFill>
                        <a:schemeClr val="bg1">
                          <a:alpha val="66000"/>
                        </a:schemeClr>
                      </a:solidFill>
                    </p:spPr>
                  </p:pic>
                </p:oleObj>
              </mc:Fallback>
            </mc:AlternateContent>
          </a:graphicData>
        </a:graphic>
      </p:graphicFrame>
      <p:graphicFrame>
        <p:nvGraphicFramePr>
          <p:cNvPr id="42" name="Object 41">
            <a:extLst>
              <a:ext uri="{FF2B5EF4-FFF2-40B4-BE49-F238E27FC236}">
                <a16:creationId xmlns:a16="http://schemas.microsoft.com/office/drawing/2014/main" id="{2745B02F-D151-4A51-8D33-6A0DA558E026}"/>
              </a:ext>
            </a:extLst>
          </p:cNvPr>
          <p:cNvGraphicFramePr>
            <a:graphicFrameLocks noChangeAspect="1"/>
          </p:cNvGraphicFramePr>
          <p:nvPr>
            <p:extLst>
              <p:ext uri="{D42A27DB-BD31-4B8C-83A1-F6EECF244321}">
                <p14:modId xmlns:p14="http://schemas.microsoft.com/office/powerpoint/2010/main" val="2614456484"/>
              </p:ext>
            </p:extLst>
          </p:nvPr>
        </p:nvGraphicFramePr>
        <p:xfrm>
          <a:off x="7715250" y="4870450"/>
          <a:ext cx="2955925" cy="519113"/>
        </p:xfrm>
        <a:graphic>
          <a:graphicData uri="http://schemas.openxmlformats.org/presentationml/2006/ole">
            <mc:AlternateContent xmlns:mc="http://schemas.openxmlformats.org/markup-compatibility/2006">
              <mc:Choice xmlns:v="urn:schemas-microsoft-com:vml" Requires="v">
                <p:oleObj name="Equation" r:id="rId21" imgW="1536480" imgH="253800" progId="Equation.DSMT4">
                  <p:embed/>
                </p:oleObj>
              </mc:Choice>
              <mc:Fallback>
                <p:oleObj name="Equation" r:id="rId21" imgW="1536480" imgH="253800" progId="Equation.DSMT4">
                  <p:embed/>
                  <p:pic>
                    <p:nvPicPr>
                      <p:cNvPr id="42" name="Object 41">
                        <a:extLst>
                          <a:ext uri="{FF2B5EF4-FFF2-40B4-BE49-F238E27FC236}">
                            <a16:creationId xmlns:a16="http://schemas.microsoft.com/office/drawing/2014/main" id="{2745B02F-D151-4A51-8D33-6A0DA558E026}"/>
                          </a:ext>
                        </a:extLst>
                      </p:cNvPr>
                      <p:cNvPicPr/>
                      <p:nvPr/>
                    </p:nvPicPr>
                    <p:blipFill>
                      <a:blip r:embed="rId22"/>
                      <a:stretch>
                        <a:fillRect/>
                      </a:stretch>
                    </p:blipFill>
                    <p:spPr>
                      <a:xfrm>
                        <a:off x="7715250" y="4870450"/>
                        <a:ext cx="2955925" cy="519113"/>
                      </a:xfrm>
                      <a:prstGeom prst="rect">
                        <a:avLst/>
                      </a:prstGeom>
                      <a:solidFill>
                        <a:schemeClr val="bg1">
                          <a:alpha val="66000"/>
                        </a:schemeClr>
                      </a:solidFill>
                    </p:spPr>
                  </p:pic>
                </p:oleObj>
              </mc:Fallback>
            </mc:AlternateContent>
          </a:graphicData>
        </a:graphic>
      </p:graphicFrame>
      <p:graphicFrame>
        <p:nvGraphicFramePr>
          <p:cNvPr id="43" name="Object 42">
            <a:extLst>
              <a:ext uri="{FF2B5EF4-FFF2-40B4-BE49-F238E27FC236}">
                <a16:creationId xmlns:a16="http://schemas.microsoft.com/office/drawing/2014/main" id="{7F43664D-82CF-4BEE-AE29-B9191A3DB351}"/>
              </a:ext>
            </a:extLst>
          </p:cNvPr>
          <p:cNvGraphicFramePr>
            <a:graphicFrameLocks noChangeAspect="1"/>
          </p:cNvGraphicFramePr>
          <p:nvPr/>
        </p:nvGraphicFramePr>
        <p:xfrm>
          <a:off x="4944745" y="6267450"/>
          <a:ext cx="1022350" cy="590550"/>
        </p:xfrm>
        <a:graphic>
          <a:graphicData uri="http://schemas.openxmlformats.org/presentationml/2006/ole">
            <mc:AlternateContent xmlns:mc="http://schemas.openxmlformats.org/markup-compatibility/2006">
              <mc:Choice xmlns:v="urn:schemas-microsoft-com:vml" Requires="v">
                <p:oleObj name="Equation" r:id="rId23" imgW="1022380" imgH="590619" progId="Equation.DSMT4">
                  <p:embed/>
                </p:oleObj>
              </mc:Choice>
              <mc:Fallback>
                <p:oleObj name="Equation" r:id="rId23" imgW="1022380" imgH="590619" progId="Equation.DSMT4">
                  <p:embed/>
                  <p:pic>
                    <p:nvPicPr>
                      <p:cNvPr id="43" name="Object 42">
                        <a:extLst>
                          <a:ext uri="{FF2B5EF4-FFF2-40B4-BE49-F238E27FC236}">
                            <a16:creationId xmlns:a16="http://schemas.microsoft.com/office/drawing/2014/main" id="{7F43664D-82CF-4BEE-AE29-B9191A3DB351}"/>
                          </a:ext>
                        </a:extLst>
                      </p:cNvPr>
                      <p:cNvPicPr/>
                      <p:nvPr/>
                    </p:nvPicPr>
                    <p:blipFill>
                      <a:blip r:embed="rId24"/>
                      <a:stretch>
                        <a:fillRect/>
                      </a:stretch>
                    </p:blipFill>
                    <p:spPr>
                      <a:xfrm>
                        <a:off x="4944745" y="6267450"/>
                        <a:ext cx="1022350" cy="5905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1038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P spid="32"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8ADBC37A-E368-4B05-AB41-4826E26D8737}"/>
              </a:ext>
            </a:extLst>
          </p:cNvPr>
          <p:cNvSpPr>
            <a:spLocks noGrp="1"/>
          </p:cNvSpPr>
          <p:nvPr>
            <p:ph sz="quarter" idx="1"/>
          </p:nvPr>
        </p:nvSpPr>
        <p:spPr>
          <a:xfrm>
            <a:off x="386080" y="188913"/>
            <a:ext cx="11257280" cy="5663247"/>
          </a:xfrm>
        </p:spPr>
        <p:txBody>
          <a:bodyPr/>
          <a:lstStyle/>
          <a:p>
            <a:pPr marL="0" indent="0" eaLnBrk="1" hangingPunct="1">
              <a:buNone/>
            </a:pPr>
            <a:r>
              <a:rPr lang="en-CA" altLang="en-US" sz="2100" dirty="0"/>
              <a:t>Ex: An entrepreneur finds a location to start an upscale restaurant.  Research indicates that the mean income in the neighborhood must be over $85,000 to support the business of the restaurant.  Taking a SRS of 50 residents from the neighborhood, the entrepreneur will use this information to decide whether to choose this location for their restaurant.  Given that  =$5000</a:t>
            </a:r>
            <a:br>
              <a:rPr lang="en-CA" altLang="en-US" sz="2100" dirty="0"/>
            </a:br>
            <a:br>
              <a:rPr lang="en-CA" altLang="en-US" sz="700" dirty="0"/>
            </a:br>
            <a:r>
              <a:rPr lang="en-CA" altLang="en-US" sz="2100" dirty="0"/>
              <a:t>a) State the appropriate null and alternative hypothesis in the context of this question.  Define your parameters</a:t>
            </a:r>
            <a:br>
              <a:rPr lang="en-CA" altLang="en-US" sz="2100" dirty="0"/>
            </a:br>
            <a:br>
              <a:rPr lang="en-CA" altLang="en-US" sz="700" dirty="0"/>
            </a:br>
            <a:r>
              <a:rPr lang="en-CA" altLang="en-US" sz="2100" dirty="0"/>
              <a:t>b) Describe the two types of errors that might occur. Identify which is a Type I error and which is a type II error</a:t>
            </a:r>
            <a:br>
              <a:rPr lang="en-CA" altLang="en-US" sz="2100" dirty="0"/>
            </a:br>
            <a:br>
              <a:rPr lang="en-CA" altLang="en-US" sz="600" dirty="0"/>
            </a:br>
            <a:r>
              <a:rPr lang="en-CA" altLang="en-US" sz="2100" dirty="0"/>
              <a:t>c) Which of these two types of error is more serious?  Please explain</a:t>
            </a:r>
            <a:br>
              <a:rPr lang="en-CA" altLang="en-US" sz="2100" dirty="0"/>
            </a:br>
            <a:br>
              <a:rPr lang="en-CA" altLang="en-US" sz="600" dirty="0"/>
            </a:br>
            <a:r>
              <a:rPr lang="en-CA" altLang="en-US" sz="2100" dirty="0"/>
              <a:t>d) If you had to choose one of the “standard” significance levels for your significance test, which value of “” would you choose? 0.01?  0.05? 0.1?</a:t>
            </a:r>
          </a:p>
          <a:p>
            <a:pPr marL="0" indent="0" eaLnBrk="1" hangingPunct="1">
              <a:buNone/>
            </a:pPr>
            <a:r>
              <a:rPr lang="en-CA" altLang="en-US" sz="2100" dirty="0"/>
              <a:t>e) Based on your choice in part “d’, if the mean income in the area is $87,000, how likely are you to open a restaurant in that area ?</a:t>
            </a:r>
          </a:p>
          <a:p>
            <a:pPr marL="0" indent="0" eaLnBrk="1" hangingPunct="1">
              <a:buNone/>
            </a:pPr>
            <a:r>
              <a:rPr lang="en-CA" altLang="en-US" sz="2100" dirty="0"/>
              <a:t>f) What is the value of </a:t>
            </a:r>
            <a:r>
              <a:rPr lang="en-CA" altLang="en-US" sz="2100" i="1" dirty="0"/>
              <a:t>ß </a:t>
            </a:r>
            <a:r>
              <a:rPr lang="en-CA" altLang="en-US" sz="2100" dirty="0"/>
              <a:t>? Interpret the value of </a:t>
            </a:r>
            <a:r>
              <a:rPr lang="en-CA" altLang="en-US" sz="2100" i="1" dirty="0"/>
              <a:t>ß</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F413D-4E18-43F6-A830-F1CD8EAAC5C1}"/>
              </a:ext>
            </a:extLst>
          </p:cNvPr>
          <p:cNvSpPr txBox="1">
            <a:spLocks noChangeArrowheads="1"/>
          </p:cNvSpPr>
          <p:nvPr/>
        </p:nvSpPr>
        <p:spPr bwMode="auto">
          <a:xfrm>
            <a:off x="335280" y="363074"/>
            <a:ext cx="116636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Ho: </a:t>
            </a:r>
            <a:r>
              <a:rPr lang="el-GR" altLang="en-US" i="1" dirty="0"/>
              <a:t>μ</a:t>
            </a:r>
            <a:r>
              <a:rPr lang="en-CA" altLang="en-US" i="1" dirty="0"/>
              <a:t> = $85,000 </a:t>
            </a:r>
            <a:r>
              <a:rPr lang="en-CA" altLang="en-US" dirty="0">
                <a:solidFill>
                  <a:srgbClr val="FF0000"/>
                </a:solidFill>
              </a:rPr>
              <a:t>[average income of residents in the neighborhood is $85000, we don’t open restaurant]</a:t>
            </a:r>
            <a:br>
              <a:rPr lang="en-CA" altLang="en-US" dirty="0">
                <a:solidFill>
                  <a:srgbClr val="FF0000"/>
                </a:solidFill>
              </a:rPr>
            </a:br>
            <a:endParaRPr lang="en-CA" altLang="en-US" dirty="0">
              <a:solidFill>
                <a:srgbClr val="FF0000"/>
              </a:solidFill>
            </a:endParaRPr>
          </a:p>
          <a:p>
            <a:r>
              <a:rPr lang="en-CA" altLang="en-US" dirty="0"/>
              <a:t>Ha: </a:t>
            </a:r>
            <a:r>
              <a:rPr lang="el-GR" altLang="en-US" i="1" dirty="0"/>
              <a:t>μ</a:t>
            </a:r>
            <a:r>
              <a:rPr lang="en-CA" altLang="en-US" i="1" dirty="0"/>
              <a:t> &gt; $85,000 </a:t>
            </a:r>
            <a:r>
              <a:rPr lang="en-CA" altLang="en-US" dirty="0">
                <a:solidFill>
                  <a:srgbClr val="FF0000"/>
                </a:solidFill>
              </a:rPr>
              <a:t>[average income of residents in the neighborhood is more than $85000, we open restaurant]</a:t>
            </a:r>
            <a:endParaRPr lang="en-CA" altLang="en-US" dirty="0"/>
          </a:p>
        </p:txBody>
      </p:sp>
      <p:sp>
        <p:nvSpPr>
          <p:cNvPr id="5" name="TextBox 4">
            <a:extLst>
              <a:ext uri="{FF2B5EF4-FFF2-40B4-BE49-F238E27FC236}">
                <a16:creationId xmlns:a16="http://schemas.microsoft.com/office/drawing/2014/main" id="{8DE6901C-D39E-4EF0-8049-EF990F45CF22}"/>
              </a:ext>
            </a:extLst>
          </p:cNvPr>
          <p:cNvSpPr txBox="1">
            <a:spLocks noChangeArrowheads="1"/>
          </p:cNvSpPr>
          <p:nvPr/>
        </p:nvSpPr>
        <p:spPr bwMode="auto">
          <a:xfrm>
            <a:off x="325120" y="1412876"/>
            <a:ext cx="114706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B&amp;C) Type I error – Reject Ho when it is true.  The average household income in the neighborhood is equal to $85,000 but we think it is more. So we open the restaurant. Consequences, the restaurant fails to get enough customers and begin to lose money, resulting in financial loss.</a:t>
            </a:r>
          </a:p>
        </p:txBody>
      </p:sp>
      <p:sp>
        <p:nvSpPr>
          <p:cNvPr id="6" name="TextBox 5">
            <a:extLst>
              <a:ext uri="{FF2B5EF4-FFF2-40B4-BE49-F238E27FC236}">
                <a16:creationId xmlns:a16="http://schemas.microsoft.com/office/drawing/2014/main" id="{0FC9EB23-600A-4735-9D37-CF9A31BA516D}"/>
              </a:ext>
            </a:extLst>
          </p:cNvPr>
          <p:cNvSpPr txBox="1">
            <a:spLocks noChangeArrowheads="1"/>
          </p:cNvSpPr>
          <p:nvPr/>
        </p:nvSpPr>
        <p:spPr bwMode="auto">
          <a:xfrm>
            <a:off x="396240" y="2924176"/>
            <a:ext cx="112064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Type II error – Fail to reject Ho when it is false.  The average household income in the neighborhood is greater than 85,000, but we think it is less. </a:t>
            </a:r>
            <a:r>
              <a:rPr lang="en-CA" altLang="en-US" dirty="0" err="1"/>
              <a:t>Ie</a:t>
            </a:r>
            <a:r>
              <a:rPr lang="en-CA" altLang="en-US" dirty="0"/>
              <a:t>: we think it’s a poor neighborhood when it is more affluent.  Consequence: we don’t open the restaurant when it’s actually a good location.   Opportunity lost, lose out on an opportunity to make money.  Move on and find somewhere else.  </a:t>
            </a:r>
          </a:p>
        </p:txBody>
      </p:sp>
      <p:sp>
        <p:nvSpPr>
          <p:cNvPr id="7" name="TextBox 6">
            <a:extLst>
              <a:ext uri="{FF2B5EF4-FFF2-40B4-BE49-F238E27FC236}">
                <a16:creationId xmlns:a16="http://schemas.microsoft.com/office/drawing/2014/main" id="{BCA7735E-4B74-42A5-A39B-A9ADEB2E60DC}"/>
              </a:ext>
            </a:extLst>
          </p:cNvPr>
          <p:cNvSpPr txBox="1">
            <a:spLocks noChangeArrowheads="1"/>
          </p:cNvSpPr>
          <p:nvPr/>
        </p:nvSpPr>
        <p:spPr bwMode="auto">
          <a:xfrm>
            <a:off x="394970" y="4579939"/>
            <a:ext cx="111671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The type I error seems to have a greater consequence than a type II error.  Thus, we want to reduce the probability of a T1 error as much as possible.  To do this, we would want our significance level to be lower!!!</a:t>
            </a:r>
          </a:p>
          <a:p>
            <a:r>
              <a:rPr lang="en-CA" altLang="en-US" dirty="0"/>
              <a:t>Therefore, we should choose our significance level to be 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7AD13-7429-4199-A99F-6071918CC55B}"/>
              </a:ext>
            </a:extLst>
          </p:cNvPr>
          <p:cNvSpPr>
            <a:spLocks noGrp="1"/>
          </p:cNvSpPr>
          <p:nvPr>
            <p:ph sz="quarter" idx="1"/>
          </p:nvPr>
        </p:nvSpPr>
        <p:spPr>
          <a:xfrm>
            <a:off x="201977" y="112923"/>
            <a:ext cx="11255566" cy="911646"/>
          </a:xfrm>
        </p:spPr>
        <p:txBody>
          <a:bodyPr/>
          <a:lstStyle/>
          <a:p>
            <a:pPr marL="0" indent="0">
              <a:buNone/>
            </a:pPr>
            <a:r>
              <a:rPr lang="en-US" sz="2200" dirty="0"/>
              <a:t>e) If we choose our significance level to be at 1%, we need to get the sample mean that corresponds to this significance level.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5538DB7-D2E1-47C6-9726-BF23BF38E1B3}"/>
                  </a:ext>
                </a:extLst>
              </p:cNvPr>
              <p:cNvSpPr txBox="1">
                <a:spLocks/>
              </p:cNvSpPr>
              <p:nvPr/>
            </p:nvSpPr>
            <p:spPr bwMode="auto">
              <a:xfrm>
                <a:off x="4065224" y="816163"/>
                <a:ext cx="8126775" cy="14973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t>TWO Things to remember here:</a:t>
                </a:r>
                <a:br>
                  <a:rPr lang="en-US" sz="2200" dirty="0"/>
                </a:br>
                <a:r>
                  <a:rPr lang="en-US" sz="2200" dirty="0"/>
                  <a:t>1. </a:t>
                </a:r>
                <a14:m>
                  <m:oMath xmlns:m="http://schemas.openxmlformats.org/officeDocument/2006/math">
                    <m:acc>
                      <m:accPr>
                        <m:chr m:val="̅"/>
                        <m:ctrlPr>
                          <a:rPr lang="en-US" sz="2200" i="1" smtClean="0">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ea typeface="Cambria Math" panose="02040503050406030204" pitchFamily="18" charset="0"/>
                              </a:rPr>
                              <m:t>𝛼</m:t>
                            </m:r>
                          </m:sub>
                        </m:sSub>
                      </m:e>
                    </m:acc>
                    <m:r>
                      <a:rPr lang="en-US" sz="2200" b="0" i="1" smtClean="0">
                        <a:latin typeface="Cambria Math" panose="02040503050406030204" pitchFamily="18" charset="0"/>
                      </a:rPr>
                      <m:t>  </m:t>
                    </m:r>
                  </m:oMath>
                </a14:m>
                <a:r>
                  <a:rPr lang="en-US" sz="2200" dirty="0"/>
                  <a:t>is obtained using the distribution from NULL Hypoth.</a:t>
                </a:r>
              </a:p>
              <a:p>
                <a:pPr marL="0" indent="0">
                  <a:buFont typeface="Wingdings" panose="05000000000000000000" pitchFamily="2" charset="2"/>
                  <a:buNone/>
                </a:pPr>
                <a:r>
                  <a:rPr lang="en-US" sz="2200" dirty="0"/>
                  <a:t>2. The sample mean is on the RIGHT side b/c the Alt Hypothesis is testing “BIGGER” than</a:t>
                </a:r>
              </a:p>
            </p:txBody>
          </p:sp>
        </mc:Choice>
        <mc:Fallback xmlns="">
          <p:sp>
            <p:nvSpPr>
              <p:cNvPr id="4" name="Content Placeholder 2">
                <a:extLst>
                  <a:ext uri="{FF2B5EF4-FFF2-40B4-BE49-F238E27FC236}">
                    <a16:creationId xmlns:a16="http://schemas.microsoft.com/office/drawing/2014/main" id="{15538DB7-D2E1-47C6-9726-BF23BF38E1B3}"/>
                  </a:ext>
                </a:extLst>
              </p:cNvPr>
              <p:cNvSpPr txBox="1">
                <a:spLocks noRot="1" noChangeAspect="1" noMove="1" noResize="1" noEditPoints="1" noAdjustHandles="1" noChangeArrowheads="1" noChangeShapeType="1" noTextEdit="1"/>
              </p:cNvSpPr>
              <p:nvPr/>
            </p:nvSpPr>
            <p:spPr bwMode="auto">
              <a:xfrm>
                <a:off x="4065224" y="816163"/>
                <a:ext cx="8126775" cy="1497379"/>
              </a:xfrm>
              <a:prstGeom prst="rect">
                <a:avLst/>
              </a:prstGeom>
              <a:blipFill>
                <a:blip r:embed="rId4"/>
                <a:stretch>
                  <a:fillRect l="-975" t="-2846" b="-89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0B4515D1-0E20-4B21-934D-3427422DB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24" y="3561528"/>
            <a:ext cx="6544347" cy="27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02924935-865B-4721-8897-B41BBAEA8862}"/>
              </a:ext>
            </a:extLst>
          </p:cNvPr>
          <p:cNvGraphicFramePr>
            <a:graphicFrameLocks noChangeAspect="1"/>
          </p:cNvGraphicFramePr>
          <p:nvPr>
            <p:extLst>
              <p:ext uri="{D42A27DB-BD31-4B8C-83A1-F6EECF244321}">
                <p14:modId xmlns:p14="http://schemas.microsoft.com/office/powerpoint/2010/main" val="585494095"/>
              </p:ext>
            </p:extLst>
          </p:nvPr>
        </p:nvGraphicFramePr>
        <p:xfrm>
          <a:off x="1480350" y="6227572"/>
          <a:ext cx="1246188" cy="652462"/>
        </p:xfrm>
        <a:graphic>
          <a:graphicData uri="http://schemas.openxmlformats.org/presentationml/2006/ole">
            <mc:AlternateContent xmlns:mc="http://schemas.openxmlformats.org/markup-compatibility/2006">
              <mc:Choice xmlns:v="urn:schemas-microsoft-com:vml" Requires="v">
                <p:oleObj name="Equation" r:id="rId6" imgW="876240" imgH="457200" progId="Equation.DSMT4">
                  <p:embed/>
                </p:oleObj>
              </mc:Choice>
              <mc:Fallback>
                <p:oleObj name="Equation" r:id="rId6" imgW="876240" imgH="457200" progId="Equation.DSMT4">
                  <p:embed/>
                  <p:pic>
                    <p:nvPicPr>
                      <p:cNvPr id="6" name="Object 5">
                        <a:extLst>
                          <a:ext uri="{FF2B5EF4-FFF2-40B4-BE49-F238E27FC236}">
                            <a16:creationId xmlns:a16="http://schemas.microsoft.com/office/drawing/2014/main" id="{02924935-865B-4721-8897-B41BBAEA8862}"/>
                          </a:ext>
                        </a:extLst>
                      </p:cNvPr>
                      <p:cNvPicPr/>
                      <p:nvPr/>
                    </p:nvPicPr>
                    <p:blipFill>
                      <a:blip r:embed="rId7"/>
                      <a:stretch>
                        <a:fillRect/>
                      </a:stretch>
                    </p:blipFill>
                    <p:spPr>
                      <a:xfrm>
                        <a:off x="1480350" y="6227572"/>
                        <a:ext cx="1246188" cy="652462"/>
                      </a:xfrm>
                      <a:prstGeom prst="rect">
                        <a:avLst/>
                      </a:prstGeom>
                    </p:spPr>
                  </p:pic>
                </p:oleObj>
              </mc:Fallback>
            </mc:AlternateContent>
          </a:graphicData>
        </a:graphic>
      </p:graphicFrame>
      <p:sp>
        <p:nvSpPr>
          <p:cNvPr id="7" name="Freeform 89">
            <a:extLst>
              <a:ext uri="{FF2B5EF4-FFF2-40B4-BE49-F238E27FC236}">
                <a16:creationId xmlns:a16="http://schemas.microsoft.com/office/drawing/2014/main" id="{32D7E389-CF65-44EB-9BAF-E0C0829FA901}"/>
              </a:ext>
            </a:extLst>
          </p:cNvPr>
          <p:cNvSpPr>
            <a:spLocks/>
          </p:cNvSpPr>
          <p:nvPr/>
        </p:nvSpPr>
        <p:spPr bwMode="auto">
          <a:xfrm>
            <a:off x="1157078" y="3657420"/>
            <a:ext cx="3410681" cy="2517139"/>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p:graphicFrame>
        <p:nvGraphicFramePr>
          <p:cNvPr id="8" name="Object 7">
            <a:extLst>
              <a:ext uri="{FF2B5EF4-FFF2-40B4-BE49-F238E27FC236}">
                <a16:creationId xmlns:a16="http://schemas.microsoft.com/office/drawing/2014/main" id="{948E2028-0A7E-4F87-A4A0-5A537004AB4A}"/>
              </a:ext>
            </a:extLst>
          </p:cNvPr>
          <p:cNvGraphicFramePr>
            <a:graphicFrameLocks noChangeAspect="1"/>
          </p:cNvGraphicFramePr>
          <p:nvPr>
            <p:extLst>
              <p:ext uri="{D42A27DB-BD31-4B8C-83A1-F6EECF244321}">
                <p14:modId xmlns:p14="http://schemas.microsoft.com/office/powerpoint/2010/main" val="3721286923"/>
              </p:ext>
            </p:extLst>
          </p:nvPr>
        </p:nvGraphicFramePr>
        <p:xfrm>
          <a:off x="2665926" y="6292564"/>
          <a:ext cx="993775" cy="598487"/>
        </p:xfrm>
        <a:graphic>
          <a:graphicData uri="http://schemas.openxmlformats.org/presentationml/2006/ole">
            <mc:AlternateContent xmlns:mc="http://schemas.openxmlformats.org/markup-compatibility/2006">
              <mc:Choice xmlns:v="urn:schemas-microsoft-com:vml" Requires="v">
                <p:oleObj name="Equation" r:id="rId8" imgW="698400" imgH="419040" progId="Equation.DSMT4">
                  <p:embed/>
                </p:oleObj>
              </mc:Choice>
              <mc:Fallback>
                <p:oleObj name="Equation" r:id="rId8" imgW="698400" imgH="419040" progId="Equation.DSMT4">
                  <p:embed/>
                  <p:pic>
                    <p:nvPicPr>
                      <p:cNvPr id="8" name="Object 7">
                        <a:extLst>
                          <a:ext uri="{FF2B5EF4-FFF2-40B4-BE49-F238E27FC236}">
                            <a16:creationId xmlns:a16="http://schemas.microsoft.com/office/drawing/2014/main" id="{948E2028-0A7E-4F87-A4A0-5A537004AB4A}"/>
                          </a:ext>
                        </a:extLst>
                      </p:cNvPr>
                      <p:cNvPicPr/>
                      <p:nvPr/>
                    </p:nvPicPr>
                    <p:blipFill>
                      <a:blip r:embed="rId9"/>
                      <a:stretch>
                        <a:fillRect/>
                      </a:stretch>
                    </p:blipFill>
                    <p:spPr>
                      <a:xfrm>
                        <a:off x="2665926" y="6292564"/>
                        <a:ext cx="993775" cy="598487"/>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44F476F5-DB96-4692-8B45-C91B8CE68C92}"/>
              </a:ext>
            </a:extLst>
          </p:cNvPr>
          <p:cNvCxnSpPr>
            <a:cxnSpLocks/>
          </p:cNvCxnSpPr>
          <p:nvPr/>
        </p:nvCxnSpPr>
        <p:spPr>
          <a:xfrm>
            <a:off x="4154753" y="3382423"/>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D971EA10-813B-4913-A57B-08A51613A6E7}"/>
              </a:ext>
            </a:extLst>
          </p:cNvPr>
          <p:cNvGraphicFramePr>
            <a:graphicFrameLocks noChangeAspect="1"/>
          </p:cNvGraphicFramePr>
          <p:nvPr>
            <p:extLst>
              <p:ext uri="{D42A27DB-BD31-4B8C-83A1-F6EECF244321}">
                <p14:modId xmlns:p14="http://schemas.microsoft.com/office/powerpoint/2010/main" val="51586909"/>
              </p:ext>
            </p:extLst>
          </p:nvPr>
        </p:nvGraphicFramePr>
        <p:xfrm>
          <a:off x="3641666" y="2792798"/>
          <a:ext cx="410210" cy="552576"/>
        </p:xfrm>
        <a:graphic>
          <a:graphicData uri="http://schemas.openxmlformats.org/presentationml/2006/ole">
            <mc:AlternateContent xmlns:mc="http://schemas.openxmlformats.org/markup-compatibility/2006">
              <mc:Choice xmlns:v="urn:schemas-microsoft-com:vml" Requires="v">
                <p:oleObj name="Equation" r:id="rId10" imgW="190440" imgH="253800" progId="Equation.DSMT4">
                  <p:embed/>
                </p:oleObj>
              </mc:Choice>
              <mc:Fallback>
                <p:oleObj name="Equation" r:id="rId10" imgW="190440" imgH="253800" progId="Equation.DSMT4">
                  <p:embed/>
                  <p:pic>
                    <p:nvPicPr>
                      <p:cNvPr id="12" name="Object 11">
                        <a:extLst>
                          <a:ext uri="{FF2B5EF4-FFF2-40B4-BE49-F238E27FC236}">
                            <a16:creationId xmlns:a16="http://schemas.microsoft.com/office/drawing/2014/main" id="{D971EA10-813B-4913-A57B-08A51613A6E7}"/>
                          </a:ext>
                        </a:extLst>
                      </p:cNvPr>
                      <p:cNvPicPr/>
                      <p:nvPr/>
                    </p:nvPicPr>
                    <p:blipFill>
                      <a:blip r:embed="rId11"/>
                      <a:stretch>
                        <a:fillRect/>
                      </a:stretch>
                    </p:blipFill>
                    <p:spPr>
                      <a:xfrm>
                        <a:off x="3641666" y="2792798"/>
                        <a:ext cx="410210" cy="55257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D262DC91-6AF9-4D59-BCEA-BB816773F4AB}"/>
              </a:ext>
            </a:extLst>
          </p:cNvPr>
          <p:cNvGraphicFramePr>
            <a:graphicFrameLocks noChangeAspect="1"/>
          </p:cNvGraphicFramePr>
          <p:nvPr>
            <p:extLst>
              <p:ext uri="{D42A27DB-BD31-4B8C-83A1-F6EECF244321}">
                <p14:modId xmlns:p14="http://schemas.microsoft.com/office/powerpoint/2010/main" val="592688483"/>
              </p:ext>
            </p:extLst>
          </p:nvPr>
        </p:nvGraphicFramePr>
        <p:xfrm>
          <a:off x="92075" y="827088"/>
          <a:ext cx="3154363" cy="782637"/>
        </p:xfrm>
        <a:graphic>
          <a:graphicData uri="http://schemas.openxmlformats.org/presentationml/2006/ole">
            <mc:AlternateContent xmlns:mc="http://schemas.openxmlformats.org/markup-compatibility/2006">
              <mc:Choice xmlns:v="urn:schemas-microsoft-com:vml" Requires="v">
                <p:oleObj name="Equation" r:id="rId12" imgW="1866600" imgH="457200" progId="Equation.DSMT4">
                  <p:embed/>
                </p:oleObj>
              </mc:Choice>
              <mc:Fallback>
                <p:oleObj name="Equation" r:id="rId12" imgW="1866600" imgH="457200" progId="Equation.DSMT4">
                  <p:embed/>
                  <p:pic>
                    <p:nvPicPr>
                      <p:cNvPr id="20" name="Object 19">
                        <a:extLst>
                          <a:ext uri="{FF2B5EF4-FFF2-40B4-BE49-F238E27FC236}">
                            <a16:creationId xmlns:a16="http://schemas.microsoft.com/office/drawing/2014/main" id="{D262DC91-6AF9-4D59-BCEA-BB816773F4AB}"/>
                          </a:ext>
                        </a:extLst>
                      </p:cNvPr>
                      <p:cNvPicPr/>
                      <p:nvPr/>
                    </p:nvPicPr>
                    <p:blipFill>
                      <a:blip r:embed="rId13"/>
                      <a:stretch>
                        <a:fillRect/>
                      </a:stretch>
                    </p:blipFill>
                    <p:spPr>
                      <a:xfrm>
                        <a:off x="92075" y="827088"/>
                        <a:ext cx="3154363" cy="78263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21D07A3-B214-434C-BDDE-2B0147958F66}"/>
              </a:ext>
            </a:extLst>
          </p:cNvPr>
          <p:cNvGraphicFramePr>
            <a:graphicFrameLocks noChangeAspect="1"/>
          </p:cNvGraphicFramePr>
          <p:nvPr>
            <p:extLst>
              <p:ext uri="{D42A27DB-BD31-4B8C-83A1-F6EECF244321}">
                <p14:modId xmlns:p14="http://schemas.microsoft.com/office/powerpoint/2010/main" val="1844079616"/>
              </p:ext>
            </p:extLst>
          </p:nvPr>
        </p:nvGraphicFramePr>
        <p:xfrm>
          <a:off x="181032" y="2353707"/>
          <a:ext cx="2020887" cy="488950"/>
        </p:xfrm>
        <a:graphic>
          <a:graphicData uri="http://schemas.openxmlformats.org/presentationml/2006/ole">
            <mc:AlternateContent xmlns:mc="http://schemas.openxmlformats.org/markup-compatibility/2006">
              <mc:Choice xmlns:v="urn:schemas-microsoft-com:vml" Requires="v">
                <p:oleObj name="Equation" r:id="rId14" imgW="1066680" imgH="253800" progId="Equation.DSMT4">
                  <p:embed/>
                </p:oleObj>
              </mc:Choice>
              <mc:Fallback>
                <p:oleObj name="Equation" r:id="rId14" imgW="1066680" imgH="253800" progId="Equation.DSMT4">
                  <p:embed/>
                  <p:pic>
                    <p:nvPicPr>
                      <p:cNvPr id="22" name="Object 21">
                        <a:extLst>
                          <a:ext uri="{FF2B5EF4-FFF2-40B4-BE49-F238E27FC236}">
                            <a16:creationId xmlns:a16="http://schemas.microsoft.com/office/drawing/2014/main" id="{A21D07A3-B214-434C-BDDE-2B0147958F66}"/>
                          </a:ext>
                        </a:extLst>
                      </p:cNvPr>
                      <p:cNvPicPr/>
                      <p:nvPr/>
                    </p:nvPicPr>
                    <p:blipFill>
                      <a:blip r:embed="rId15"/>
                      <a:stretch>
                        <a:fillRect/>
                      </a:stretch>
                    </p:blipFill>
                    <p:spPr>
                      <a:xfrm>
                        <a:off x="181032" y="2353707"/>
                        <a:ext cx="2020887" cy="4889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5C20FFB0-EE44-4180-B2D1-0B8330D3F9E3}"/>
              </a:ext>
            </a:extLst>
          </p:cNvPr>
          <p:cNvGraphicFramePr>
            <a:graphicFrameLocks noChangeAspect="1"/>
          </p:cNvGraphicFramePr>
          <p:nvPr>
            <p:extLst>
              <p:ext uri="{D42A27DB-BD31-4B8C-83A1-F6EECF244321}">
                <p14:modId xmlns:p14="http://schemas.microsoft.com/office/powerpoint/2010/main" val="2359854804"/>
              </p:ext>
            </p:extLst>
          </p:nvPr>
        </p:nvGraphicFramePr>
        <p:xfrm>
          <a:off x="153987" y="1618408"/>
          <a:ext cx="3624262" cy="782638"/>
        </p:xfrm>
        <a:graphic>
          <a:graphicData uri="http://schemas.openxmlformats.org/presentationml/2006/ole">
            <mc:AlternateContent xmlns:mc="http://schemas.openxmlformats.org/markup-compatibility/2006">
              <mc:Choice xmlns:v="urn:schemas-microsoft-com:vml" Requires="v">
                <p:oleObj name="Equation" r:id="rId16" imgW="2145960" imgH="457200" progId="Equation.DSMT4">
                  <p:embed/>
                </p:oleObj>
              </mc:Choice>
              <mc:Fallback>
                <p:oleObj name="Equation" r:id="rId16" imgW="2145960" imgH="457200" progId="Equation.DSMT4">
                  <p:embed/>
                  <p:pic>
                    <p:nvPicPr>
                      <p:cNvPr id="23" name="Object 22">
                        <a:extLst>
                          <a:ext uri="{FF2B5EF4-FFF2-40B4-BE49-F238E27FC236}">
                            <a16:creationId xmlns:a16="http://schemas.microsoft.com/office/drawing/2014/main" id="{5C20FFB0-EE44-4180-B2D1-0B8330D3F9E3}"/>
                          </a:ext>
                        </a:extLst>
                      </p:cNvPr>
                      <p:cNvPicPr/>
                      <p:nvPr/>
                    </p:nvPicPr>
                    <p:blipFill>
                      <a:blip r:embed="rId17"/>
                      <a:stretch>
                        <a:fillRect/>
                      </a:stretch>
                    </p:blipFill>
                    <p:spPr>
                      <a:xfrm>
                        <a:off x="153987" y="1618408"/>
                        <a:ext cx="3624262" cy="782638"/>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932D2CC-18D1-49F6-B25C-3C3E435475D8}"/>
              </a:ext>
            </a:extLst>
          </p:cNvPr>
          <p:cNvGraphicFramePr>
            <a:graphicFrameLocks noChangeAspect="1"/>
          </p:cNvGraphicFramePr>
          <p:nvPr>
            <p:extLst>
              <p:ext uri="{D42A27DB-BD31-4B8C-83A1-F6EECF244321}">
                <p14:modId xmlns:p14="http://schemas.microsoft.com/office/powerpoint/2010/main" val="613796766"/>
              </p:ext>
            </p:extLst>
          </p:nvPr>
        </p:nvGraphicFramePr>
        <p:xfrm>
          <a:off x="4050437" y="2996149"/>
          <a:ext cx="1635125" cy="390525"/>
        </p:xfrm>
        <a:graphic>
          <a:graphicData uri="http://schemas.openxmlformats.org/presentationml/2006/ole">
            <mc:AlternateContent xmlns:mc="http://schemas.openxmlformats.org/markup-compatibility/2006">
              <mc:Choice xmlns:v="urn:schemas-microsoft-com:vml" Requires="v">
                <p:oleObj name="Equation" r:id="rId18" imgW="863280" imgH="203040" progId="Equation.DSMT4">
                  <p:embed/>
                </p:oleObj>
              </mc:Choice>
              <mc:Fallback>
                <p:oleObj name="Equation" r:id="rId18" imgW="863280" imgH="203040" progId="Equation.DSMT4">
                  <p:embed/>
                  <p:pic>
                    <p:nvPicPr>
                      <p:cNvPr id="24" name="Object 23">
                        <a:extLst>
                          <a:ext uri="{FF2B5EF4-FFF2-40B4-BE49-F238E27FC236}">
                            <a16:creationId xmlns:a16="http://schemas.microsoft.com/office/drawing/2014/main" id="{B932D2CC-18D1-49F6-B25C-3C3E435475D8}"/>
                          </a:ext>
                        </a:extLst>
                      </p:cNvPr>
                      <p:cNvPicPr/>
                      <p:nvPr/>
                    </p:nvPicPr>
                    <p:blipFill>
                      <a:blip r:embed="rId19"/>
                      <a:stretch>
                        <a:fillRect/>
                      </a:stretch>
                    </p:blipFill>
                    <p:spPr>
                      <a:xfrm>
                        <a:off x="4050437" y="2996149"/>
                        <a:ext cx="1635125" cy="390525"/>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63438AD1-FBBD-496B-B4B5-4F883AE0AAF3}"/>
              </a:ext>
            </a:extLst>
          </p:cNvPr>
          <p:cNvGrpSpPr>
            <a:grpSpLocks/>
          </p:cNvGrpSpPr>
          <p:nvPr/>
        </p:nvGrpSpPr>
        <p:grpSpPr bwMode="auto">
          <a:xfrm>
            <a:off x="1427864" y="3528127"/>
            <a:ext cx="6324402" cy="2688113"/>
            <a:chOff x="4223676" y="2448988"/>
            <a:chExt cx="4774184" cy="1988124"/>
          </a:xfrm>
        </p:grpSpPr>
        <p:cxnSp>
          <p:nvCxnSpPr>
            <p:cNvPr id="26" name="Straight Connector 25">
              <a:extLst>
                <a:ext uri="{FF2B5EF4-FFF2-40B4-BE49-F238E27FC236}">
                  <a16:creationId xmlns:a16="http://schemas.microsoft.com/office/drawing/2014/main" id="{D1BA4D29-C9B2-43DE-8366-E397A8D528AA}"/>
                </a:ext>
              </a:extLst>
            </p:cNvPr>
            <p:cNvCxnSpPr/>
            <p:nvPr/>
          </p:nvCxnSpPr>
          <p:spPr>
            <a:xfrm flipV="1">
              <a:off x="4223676" y="4437112"/>
              <a:ext cx="4774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109BC8-FE5E-463E-A9D9-E463CC9F4D53}"/>
                </a:ext>
              </a:extLst>
            </p:cNvPr>
            <p:cNvCxnSpPr>
              <a:cxnSpLocks/>
            </p:cNvCxnSpPr>
            <p:nvPr/>
          </p:nvCxnSpPr>
          <p:spPr>
            <a:xfrm flipH="1" flipV="1">
              <a:off x="6660781" y="2448988"/>
              <a:ext cx="1" cy="1980183"/>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82DE24DE-436E-46CA-AA87-A770BC3849C6}"/>
                </a:ext>
              </a:extLst>
            </p:cNvPr>
            <p:cNvSpPr/>
            <p:nvPr/>
          </p:nvSpPr>
          <p:spPr>
            <a:xfrm>
              <a:off x="4684862" y="2524651"/>
              <a:ext cx="4034320" cy="1861632"/>
            </a:xfrm>
            <a:custGeom>
              <a:avLst/>
              <a:gdLst>
                <a:gd name="connsiteX0" fmla="*/ 0 w 4034117"/>
                <a:gd name="connsiteY0" fmla="*/ 1853097 h 1861601"/>
                <a:gd name="connsiteX1" fmla="*/ 207981 w 4034117"/>
                <a:gd name="connsiteY1" fmla="*/ 1802895 h 1861601"/>
                <a:gd name="connsiteX2" fmla="*/ 451821 w 4034117"/>
                <a:gd name="connsiteY2" fmla="*/ 1673803 h 1861601"/>
                <a:gd name="connsiteX3" fmla="*/ 702833 w 4034117"/>
                <a:gd name="connsiteY3" fmla="*/ 1462236 h 1861601"/>
                <a:gd name="connsiteX4" fmla="*/ 971774 w 4034117"/>
                <a:gd name="connsiteY4" fmla="*/ 1139507 h 1861601"/>
                <a:gd name="connsiteX5" fmla="*/ 1337534 w 4034117"/>
                <a:gd name="connsiteY5" fmla="*/ 612382 h 1861601"/>
                <a:gd name="connsiteX6" fmla="*/ 1556273 w 4034117"/>
                <a:gd name="connsiteY6" fmla="*/ 296824 h 1861601"/>
                <a:gd name="connsiteX7" fmla="*/ 1800113 w 4034117"/>
                <a:gd name="connsiteY7" fmla="*/ 67328 h 1861601"/>
                <a:gd name="connsiteX8" fmla="*/ 2040367 w 4034117"/>
                <a:gd name="connsiteY8" fmla="*/ 2782 h 1861601"/>
                <a:gd name="connsiteX9" fmla="*/ 2273449 w 4034117"/>
                <a:gd name="connsiteY9" fmla="*/ 139046 h 1861601"/>
                <a:gd name="connsiteX10" fmla="*/ 2449157 w 4034117"/>
                <a:gd name="connsiteY10" fmla="*/ 321926 h 1861601"/>
                <a:gd name="connsiteX11" fmla="*/ 2628452 w 4034117"/>
                <a:gd name="connsiteY11" fmla="*/ 580109 h 1861601"/>
                <a:gd name="connsiteX12" fmla="*/ 2822089 w 4034117"/>
                <a:gd name="connsiteY12" fmla="*/ 877737 h 1861601"/>
                <a:gd name="connsiteX13" fmla="*/ 3083859 w 4034117"/>
                <a:gd name="connsiteY13" fmla="*/ 1247083 h 1861601"/>
                <a:gd name="connsiteX14" fmla="*/ 3259567 w 4034117"/>
                <a:gd name="connsiteY14" fmla="*/ 1437135 h 1861601"/>
                <a:gd name="connsiteX15" fmla="*/ 3456790 w 4034117"/>
                <a:gd name="connsiteY15" fmla="*/ 1634359 h 1861601"/>
                <a:gd name="connsiteX16" fmla="*/ 3686287 w 4034117"/>
                <a:gd name="connsiteY16" fmla="*/ 1749107 h 1861601"/>
                <a:gd name="connsiteX17" fmla="*/ 3908612 w 4034117"/>
                <a:gd name="connsiteY17" fmla="*/ 1845926 h 1861601"/>
                <a:gd name="connsiteX18" fmla="*/ 4034117 w 4034117"/>
                <a:gd name="connsiteY18" fmla="*/ 1860269 h 186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4117" h="1861601">
                  <a:moveTo>
                    <a:pt x="0" y="1853097"/>
                  </a:moveTo>
                  <a:cubicBezTo>
                    <a:pt x="66338" y="1842937"/>
                    <a:pt x="132677" y="1832777"/>
                    <a:pt x="207981" y="1802895"/>
                  </a:cubicBezTo>
                  <a:cubicBezTo>
                    <a:pt x="283285" y="1773013"/>
                    <a:pt x="369346" y="1730580"/>
                    <a:pt x="451821" y="1673803"/>
                  </a:cubicBezTo>
                  <a:cubicBezTo>
                    <a:pt x="534296" y="1617026"/>
                    <a:pt x="616174" y="1551285"/>
                    <a:pt x="702833" y="1462236"/>
                  </a:cubicBezTo>
                  <a:cubicBezTo>
                    <a:pt x="789492" y="1373187"/>
                    <a:pt x="865991" y="1281149"/>
                    <a:pt x="971774" y="1139507"/>
                  </a:cubicBezTo>
                  <a:cubicBezTo>
                    <a:pt x="1077557" y="997865"/>
                    <a:pt x="1337534" y="612382"/>
                    <a:pt x="1337534" y="612382"/>
                  </a:cubicBezTo>
                  <a:cubicBezTo>
                    <a:pt x="1434950" y="471935"/>
                    <a:pt x="1479176" y="387666"/>
                    <a:pt x="1556273" y="296824"/>
                  </a:cubicBezTo>
                  <a:cubicBezTo>
                    <a:pt x="1633370" y="205982"/>
                    <a:pt x="1719431" y="116335"/>
                    <a:pt x="1800113" y="67328"/>
                  </a:cubicBezTo>
                  <a:cubicBezTo>
                    <a:pt x="1880795" y="18321"/>
                    <a:pt x="1961478" y="-9171"/>
                    <a:pt x="2040367" y="2782"/>
                  </a:cubicBezTo>
                  <a:cubicBezTo>
                    <a:pt x="2119256" y="14735"/>
                    <a:pt x="2205317" y="85855"/>
                    <a:pt x="2273449" y="139046"/>
                  </a:cubicBezTo>
                  <a:cubicBezTo>
                    <a:pt x="2341581" y="192237"/>
                    <a:pt x="2389990" y="248416"/>
                    <a:pt x="2449157" y="321926"/>
                  </a:cubicBezTo>
                  <a:cubicBezTo>
                    <a:pt x="2508324" y="395436"/>
                    <a:pt x="2566297" y="487474"/>
                    <a:pt x="2628452" y="580109"/>
                  </a:cubicBezTo>
                  <a:cubicBezTo>
                    <a:pt x="2690607" y="672744"/>
                    <a:pt x="2746188" y="766575"/>
                    <a:pt x="2822089" y="877737"/>
                  </a:cubicBezTo>
                  <a:cubicBezTo>
                    <a:pt x="2897990" y="988899"/>
                    <a:pt x="3010946" y="1153850"/>
                    <a:pt x="3083859" y="1247083"/>
                  </a:cubicBezTo>
                  <a:cubicBezTo>
                    <a:pt x="3156772" y="1340316"/>
                    <a:pt x="3197412" y="1372589"/>
                    <a:pt x="3259567" y="1437135"/>
                  </a:cubicBezTo>
                  <a:cubicBezTo>
                    <a:pt x="3321722" y="1501681"/>
                    <a:pt x="3385670" y="1582364"/>
                    <a:pt x="3456790" y="1634359"/>
                  </a:cubicBezTo>
                  <a:cubicBezTo>
                    <a:pt x="3527910" y="1686354"/>
                    <a:pt x="3610983" y="1713846"/>
                    <a:pt x="3686287" y="1749107"/>
                  </a:cubicBezTo>
                  <a:cubicBezTo>
                    <a:pt x="3761591" y="1784368"/>
                    <a:pt x="3850640" y="1827399"/>
                    <a:pt x="3908612" y="1845926"/>
                  </a:cubicBezTo>
                  <a:cubicBezTo>
                    <a:pt x="3966584" y="1864453"/>
                    <a:pt x="4000350" y="1862361"/>
                    <a:pt x="4034117" y="1860269"/>
                  </a:cubicBez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sp>
        <p:nvSpPr>
          <p:cNvPr id="29" name="Freeform 89">
            <a:extLst>
              <a:ext uri="{FF2B5EF4-FFF2-40B4-BE49-F238E27FC236}">
                <a16:creationId xmlns:a16="http://schemas.microsoft.com/office/drawing/2014/main" id="{BB96DD23-4D8F-48A9-BE78-68ED5D3E96FC}"/>
              </a:ext>
            </a:extLst>
          </p:cNvPr>
          <p:cNvSpPr>
            <a:spLocks/>
          </p:cNvSpPr>
          <p:nvPr/>
        </p:nvSpPr>
        <p:spPr bwMode="auto">
          <a:xfrm>
            <a:off x="2867933" y="3622958"/>
            <a:ext cx="3570841" cy="2560320"/>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00B0F0">
              <a:alpha val="16000"/>
            </a:srgbClr>
          </a:solidFill>
          <a:ln w="25400">
            <a:solidFill>
              <a:srgbClr val="0070C0"/>
            </a:solidFill>
            <a:prstDash val="solid"/>
            <a:round/>
            <a:headEnd/>
            <a:tailEnd/>
          </a:ln>
        </p:spPr>
        <p:txBody>
          <a:bodyPr/>
          <a:lstStyle/>
          <a:p>
            <a:endParaRPr lang="en-US"/>
          </a:p>
        </p:txBody>
      </p:sp>
      <p:graphicFrame>
        <p:nvGraphicFramePr>
          <p:cNvPr id="30" name="Object 29">
            <a:extLst>
              <a:ext uri="{FF2B5EF4-FFF2-40B4-BE49-F238E27FC236}">
                <a16:creationId xmlns:a16="http://schemas.microsoft.com/office/drawing/2014/main" id="{EEB30ACB-3317-4A20-A858-8DFA1B511BC6}"/>
              </a:ext>
            </a:extLst>
          </p:cNvPr>
          <p:cNvGraphicFramePr>
            <a:graphicFrameLocks noChangeAspect="1"/>
          </p:cNvGraphicFramePr>
          <p:nvPr>
            <p:extLst>
              <p:ext uri="{D42A27DB-BD31-4B8C-83A1-F6EECF244321}">
                <p14:modId xmlns:p14="http://schemas.microsoft.com/office/powerpoint/2010/main" val="2105519786"/>
              </p:ext>
            </p:extLst>
          </p:nvPr>
        </p:nvGraphicFramePr>
        <p:xfrm>
          <a:off x="4188665" y="6238589"/>
          <a:ext cx="1246188" cy="652462"/>
        </p:xfrm>
        <a:graphic>
          <a:graphicData uri="http://schemas.openxmlformats.org/presentationml/2006/ole">
            <mc:AlternateContent xmlns:mc="http://schemas.openxmlformats.org/markup-compatibility/2006">
              <mc:Choice xmlns:v="urn:schemas-microsoft-com:vml" Requires="v">
                <p:oleObj name="Equation" r:id="rId20" imgW="876240" imgH="457200" progId="Equation.DSMT4">
                  <p:embed/>
                </p:oleObj>
              </mc:Choice>
              <mc:Fallback>
                <p:oleObj name="Equation" r:id="rId20" imgW="876240" imgH="457200" progId="Equation.DSMT4">
                  <p:embed/>
                  <p:pic>
                    <p:nvPicPr>
                      <p:cNvPr id="30" name="Object 29">
                        <a:extLst>
                          <a:ext uri="{FF2B5EF4-FFF2-40B4-BE49-F238E27FC236}">
                            <a16:creationId xmlns:a16="http://schemas.microsoft.com/office/drawing/2014/main" id="{EEB30ACB-3317-4A20-A858-8DFA1B511BC6}"/>
                          </a:ext>
                        </a:extLst>
                      </p:cNvPr>
                      <p:cNvPicPr/>
                      <p:nvPr/>
                    </p:nvPicPr>
                    <p:blipFill>
                      <a:blip r:embed="rId21"/>
                      <a:stretch>
                        <a:fillRect/>
                      </a:stretch>
                    </p:blipFill>
                    <p:spPr>
                      <a:xfrm>
                        <a:off x="4188665" y="6238589"/>
                        <a:ext cx="1246188" cy="65246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ED90FC0E-6B86-435B-9D6C-257AA885C078}"/>
              </a:ext>
            </a:extLst>
          </p:cNvPr>
          <p:cNvSpPr txBox="1"/>
          <p:nvPr/>
        </p:nvSpPr>
        <p:spPr>
          <a:xfrm>
            <a:off x="7065904" y="5742690"/>
            <a:ext cx="3921583" cy="369332"/>
          </a:xfrm>
          <a:prstGeom prst="rect">
            <a:avLst/>
          </a:prstGeom>
          <a:noFill/>
        </p:spPr>
        <p:txBody>
          <a:bodyPr wrap="square" rtlCol="0">
            <a:spAutoFit/>
          </a:bodyPr>
          <a:lstStyle/>
          <a:p>
            <a:r>
              <a:rPr lang="en-CA" dirty="0">
                <a:solidFill>
                  <a:srgbClr val="FF0000"/>
                </a:solidFill>
              </a:rPr>
              <a:t>This left area on the right is 1%</a:t>
            </a:r>
          </a:p>
        </p:txBody>
      </p:sp>
      <p:cxnSp>
        <p:nvCxnSpPr>
          <p:cNvPr id="32" name="Straight Arrow Connector 31">
            <a:extLst>
              <a:ext uri="{FF2B5EF4-FFF2-40B4-BE49-F238E27FC236}">
                <a16:creationId xmlns:a16="http://schemas.microsoft.com/office/drawing/2014/main" id="{995590BB-EB44-4C00-8CFE-2FC9FB33925E}"/>
              </a:ext>
            </a:extLst>
          </p:cNvPr>
          <p:cNvCxnSpPr>
            <a:cxnSpLocks/>
            <a:stCxn id="31" idx="1"/>
          </p:cNvCxnSpPr>
          <p:nvPr/>
        </p:nvCxnSpPr>
        <p:spPr>
          <a:xfrm flipH="1">
            <a:off x="4307595" y="5927356"/>
            <a:ext cx="2758309" cy="1539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1A2D732A-2CFD-4AD4-97AC-83EDB38688CD}"/>
              </a:ext>
            </a:extLst>
          </p:cNvPr>
          <p:cNvSpPr txBox="1">
            <a:spLocks/>
          </p:cNvSpPr>
          <p:nvPr/>
        </p:nvSpPr>
        <p:spPr bwMode="auto">
          <a:xfrm>
            <a:off x="6687238" y="2400757"/>
            <a:ext cx="4863946" cy="82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t>This other distribution is where the mean is greater at $87,000 </a:t>
            </a:r>
          </a:p>
        </p:txBody>
      </p:sp>
      <p:sp>
        <p:nvSpPr>
          <p:cNvPr id="35" name="Content Placeholder 2">
            <a:extLst>
              <a:ext uri="{FF2B5EF4-FFF2-40B4-BE49-F238E27FC236}">
                <a16:creationId xmlns:a16="http://schemas.microsoft.com/office/drawing/2014/main" id="{1C904CB4-1671-410D-8597-695ADE41C275}"/>
              </a:ext>
            </a:extLst>
          </p:cNvPr>
          <p:cNvSpPr txBox="1">
            <a:spLocks/>
          </p:cNvSpPr>
          <p:nvPr/>
        </p:nvSpPr>
        <p:spPr bwMode="auto">
          <a:xfrm>
            <a:off x="6687236" y="3159086"/>
            <a:ext cx="4863946" cy="82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t>The blue distribution is for sample means of size n=50</a:t>
            </a:r>
          </a:p>
        </p:txBody>
      </p:sp>
      <p:sp>
        <p:nvSpPr>
          <p:cNvPr id="36" name="TextBox 35">
            <a:extLst>
              <a:ext uri="{FF2B5EF4-FFF2-40B4-BE49-F238E27FC236}">
                <a16:creationId xmlns:a16="http://schemas.microsoft.com/office/drawing/2014/main" id="{FF9213BA-63D3-4620-AB52-6B3B5CA85F46}"/>
              </a:ext>
            </a:extLst>
          </p:cNvPr>
          <p:cNvSpPr txBox="1">
            <a:spLocks noChangeArrowheads="1"/>
          </p:cNvSpPr>
          <p:nvPr/>
        </p:nvSpPr>
        <p:spPr bwMode="auto">
          <a:xfrm>
            <a:off x="5744322" y="3933021"/>
            <a:ext cx="5856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The prob. of opening the restaurant will be all this area:</a:t>
            </a:r>
          </a:p>
        </p:txBody>
      </p:sp>
      <p:sp>
        <p:nvSpPr>
          <p:cNvPr id="37" name="Freeform: Shape 36">
            <a:extLst>
              <a:ext uri="{FF2B5EF4-FFF2-40B4-BE49-F238E27FC236}">
                <a16:creationId xmlns:a16="http://schemas.microsoft.com/office/drawing/2014/main" id="{0F54DD88-6F8B-4303-9D02-146886B0E12B}"/>
              </a:ext>
            </a:extLst>
          </p:cNvPr>
          <p:cNvSpPr/>
          <p:nvPr/>
        </p:nvSpPr>
        <p:spPr>
          <a:xfrm>
            <a:off x="4071937" y="3613533"/>
            <a:ext cx="2174625" cy="2591872"/>
          </a:xfrm>
          <a:custGeom>
            <a:avLst/>
            <a:gdLst>
              <a:gd name="connsiteX0" fmla="*/ 0 w 2754726"/>
              <a:gd name="connsiteY0" fmla="*/ 929768 h 1884116"/>
              <a:gd name="connsiteX1" fmla="*/ 0 w 2754726"/>
              <a:gd name="connsiteY1" fmla="*/ 929768 h 1884116"/>
              <a:gd name="connsiteX2" fmla="*/ 23052 w 2754726"/>
              <a:gd name="connsiteY2" fmla="*/ 1402336 h 1884116"/>
              <a:gd name="connsiteX3" fmla="*/ 26894 w 2754726"/>
              <a:gd name="connsiteY3" fmla="*/ 1721223 h 1884116"/>
              <a:gd name="connsiteX4" fmla="*/ 23052 w 2754726"/>
              <a:gd name="connsiteY4" fmla="*/ 1801906 h 1884116"/>
              <a:gd name="connsiteX5" fmla="*/ 15368 w 2754726"/>
              <a:gd name="connsiteY5" fmla="*/ 1813432 h 1884116"/>
              <a:gd name="connsiteX6" fmla="*/ 7684 w 2754726"/>
              <a:gd name="connsiteY6" fmla="*/ 1832642 h 1884116"/>
              <a:gd name="connsiteX7" fmla="*/ 15368 w 2754726"/>
              <a:gd name="connsiteY7" fmla="*/ 1882588 h 1884116"/>
              <a:gd name="connsiteX8" fmla="*/ 19210 w 2754726"/>
              <a:gd name="connsiteY8" fmla="*/ 1848010 h 1884116"/>
              <a:gd name="connsiteX9" fmla="*/ 57630 w 2754726"/>
              <a:gd name="connsiteY9" fmla="*/ 1840326 h 1884116"/>
              <a:gd name="connsiteX10" fmla="*/ 46104 w 2754726"/>
              <a:gd name="connsiteY10" fmla="*/ 1813432 h 1884116"/>
              <a:gd name="connsiteX11" fmla="*/ 42262 w 2754726"/>
              <a:gd name="connsiteY11" fmla="*/ 1824958 h 1884116"/>
              <a:gd name="connsiteX12" fmla="*/ 42262 w 2754726"/>
              <a:gd name="connsiteY12" fmla="*/ 1824958 h 1884116"/>
              <a:gd name="connsiteX13" fmla="*/ 2754726 w 2754726"/>
              <a:gd name="connsiteY13" fmla="*/ 1855694 h 1884116"/>
              <a:gd name="connsiteX14" fmla="*/ 2220686 w 2754726"/>
              <a:gd name="connsiteY14" fmla="*/ 1617489 h 1884116"/>
              <a:gd name="connsiteX15" fmla="*/ 1867220 w 2754726"/>
              <a:gd name="connsiteY15" fmla="*/ 1214077 h 1884116"/>
              <a:gd name="connsiteX16" fmla="*/ 1506071 w 2754726"/>
              <a:gd name="connsiteY16" fmla="*/ 680037 h 1884116"/>
              <a:gd name="connsiteX17" fmla="*/ 1260182 w 2754726"/>
              <a:gd name="connsiteY17" fmla="*/ 299677 h 1884116"/>
              <a:gd name="connsiteX18" fmla="*/ 1106501 w 2754726"/>
              <a:gd name="connsiteY18" fmla="*/ 138312 h 1884116"/>
              <a:gd name="connsiteX19" fmla="*/ 1006609 w 2754726"/>
              <a:gd name="connsiteY19" fmla="*/ 69156 h 1884116"/>
              <a:gd name="connsiteX20" fmla="*/ 902874 w 2754726"/>
              <a:gd name="connsiteY20" fmla="*/ 0 h 1884116"/>
              <a:gd name="connsiteX21" fmla="*/ 779930 w 2754726"/>
              <a:gd name="connsiteY21" fmla="*/ 23052 h 1884116"/>
              <a:gd name="connsiteX22" fmla="*/ 622407 w 2754726"/>
              <a:gd name="connsiteY22" fmla="*/ 88366 h 1884116"/>
              <a:gd name="connsiteX23" fmla="*/ 480252 w 2754726"/>
              <a:gd name="connsiteY23" fmla="*/ 222837 h 1884116"/>
              <a:gd name="connsiteX24" fmla="*/ 341940 w 2754726"/>
              <a:gd name="connsiteY24" fmla="*/ 407254 h 1884116"/>
              <a:gd name="connsiteX25" fmla="*/ 230521 w 2754726"/>
              <a:gd name="connsiteY25" fmla="*/ 572460 h 1884116"/>
              <a:gd name="connsiteX26" fmla="*/ 72998 w 2754726"/>
              <a:gd name="connsiteY26" fmla="*/ 810665 h 1884116"/>
              <a:gd name="connsiteX27" fmla="*/ 0 w 2754726"/>
              <a:gd name="connsiteY27" fmla="*/ 929768 h 1884116"/>
              <a:gd name="connsiteX0" fmla="*/ 0 w 2754726"/>
              <a:gd name="connsiteY0" fmla="*/ 929768 h 2198803"/>
              <a:gd name="connsiteX1" fmla="*/ 0 w 2754726"/>
              <a:gd name="connsiteY1" fmla="*/ 929768 h 2198803"/>
              <a:gd name="connsiteX2" fmla="*/ 23052 w 2754726"/>
              <a:gd name="connsiteY2" fmla="*/ 1402336 h 2198803"/>
              <a:gd name="connsiteX3" fmla="*/ 26894 w 2754726"/>
              <a:gd name="connsiteY3" fmla="*/ 1721223 h 2198803"/>
              <a:gd name="connsiteX4" fmla="*/ 23052 w 2754726"/>
              <a:gd name="connsiteY4" fmla="*/ 1801906 h 2198803"/>
              <a:gd name="connsiteX5" fmla="*/ 15368 w 2754726"/>
              <a:gd name="connsiteY5" fmla="*/ 1813432 h 2198803"/>
              <a:gd name="connsiteX6" fmla="*/ 7684 w 2754726"/>
              <a:gd name="connsiteY6" fmla="*/ 1832642 h 2198803"/>
              <a:gd name="connsiteX7" fmla="*/ 15368 w 2754726"/>
              <a:gd name="connsiteY7" fmla="*/ 1882588 h 2198803"/>
              <a:gd name="connsiteX8" fmla="*/ 19210 w 2754726"/>
              <a:gd name="connsiteY8" fmla="*/ 1848010 h 2198803"/>
              <a:gd name="connsiteX9" fmla="*/ 57630 w 2754726"/>
              <a:gd name="connsiteY9" fmla="*/ 1840326 h 2198803"/>
              <a:gd name="connsiteX10" fmla="*/ 46104 w 2754726"/>
              <a:gd name="connsiteY10" fmla="*/ 1813432 h 2198803"/>
              <a:gd name="connsiteX11" fmla="*/ 42262 w 2754726"/>
              <a:gd name="connsiteY11" fmla="*/ 1824958 h 2198803"/>
              <a:gd name="connsiteX12" fmla="*/ 42262 w 2754726"/>
              <a:gd name="connsiteY12" fmla="*/ 2198803 h 2198803"/>
              <a:gd name="connsiteX13" fmla="*/ 2754726 w 2754726"/>
              <a:gd name="connsiteY13" fmla="*/ 1855694 h 2198803"/>
              <a:gd name="connsiteX14" fmla="*/ 2220686 w 2754726"/>
              <a:gd name="connsiteY14" fmla="*/ 1617489 h 2198803"/>
              <a:gd name="connsiteX15" fmla="*/ 1867220 w 2754726"/>
              <a:gd name="connsiteY15" fmla="*/ 1214077 h 2198803"/>
              <a:gd name="connsiteX16" fmla="*/ 1506071 w 2754726"/>
              <a:gd name="connsiteY16" fmla="*/ 680037 h 2198803"/>
              <a:gd name="connsiteX17" fmla="*/ 1260182 w 2754726"/>
              <a:gd name="connsiteY17" fmla="*/ 299677 h 2198803"/>
              <a:gd name="connsiteX18" fmla="*/ 1106501 w 2754726"/>
              <a:gd name="connsiteY18" fmla="*/ 138312 h 2198803"/>
              <a:gd name="connsiteX19" fmla="*/ 1006609 w 2754726"/>
              <a:gd name="connsiteY19" fmla="*/ 69156 h 2198803"/>
              <a:gd name="connsiteX20" fmla="*/ 902874 w 2754726"/>
              <a:gd name="connsiteY20" fmla="*/ 0 h 2198803"/>
              <a:gd name="connsiteX21" fmla="*/ 779930 w 2754726"/>
              <a:gd name="connsiteY21" fmla="*/ 23052 h 2198803"/>
              <a:gd name="connsiteX22" fmla="*/ 622407 w 2754726"/>
              <a:gd name="connsiteY22" fmla="*/ 88366 h 2198803"/>
              <a:gd name="connsiteX23" fmla="*/ 480252 w 2754726"/>
              <a:gd name="connsiteY23" fmla="*/ 222837 h 2198803"/>
              <a:gd name="connsiteX24" fmla="*/ 341940 w 2754726"/>
              <a:gd name="connsiteY24" fmla="*/ 407254 h 2198803"/>
              <a:gd name="connsiteX25" fmla="*/ 230521 w 2754726"/>
              <a:gd name="connsiteY25" fmla="*/ 572460 h 2198803"/>
              <a:gd name="connsiteX26" fmla="*/ 72998 w 2754726"/>
              <a:gd name="connsiteY26" fmla="*/ 810665 h 2198803"/>
              <a:gd name="connsiteX27" fmla="*/ 0 w 2754726"/>
              <a:gd name="connsiteY27" fmla="*/ 929768 h 2198803"/>
              <a:gd name="connsiteX0" fmla="*/ 0 w 3082687"/>
              <a:gd name="connsiteY0" fmla="*/ 929768 h 2198803"/>
              <a:gd name="connsiteX1" fmla="*/ 0 w 3082687"/>
              <a:gd name="connsiteY1" fmla="*/ 929768 h 2198803"/>
              <a:gd name="connsiteX2" fmla="*/ 23052 w 3082687"/>
              <a:gd name="connsiteY2" fmla="*/ 1402336 h 2198803"/>
              <a:gd name="connsiteX3" fmla="*/ 26894 w 3082687"/>
              <a:gd name="connsiteY3" fmla="*/ 1721223 h 2198803"/>
              <a:gd name="connsiteX4" fmla="*/ 23052 w 3082687"/>
              <a:gd name="connsiteY4" fmla="*/ 1801906 h 2198803"/>
              <a:gd name="connsiteX5" fmla="*/ 15368 w 3082687"/>
              <a:gd name="connsiteY5" fmla="*/ 1813432 h 2198803"/>
              <a:gd name="connsiteX6" fmla="*/ 7684 w 3082687"/>
              <a:gd name="connsiteY6" fmla="*/ 1832642 h 2198803"/>
              <a:gd name="connsiteX7" fmla="*/ 15368 w 3082687"/>
              <a:gd name="connsiteY7" fmla="*/ 1882588 h 2198803"/>
              <a:gd name="connsiteX8" fmla="*/ 19210 w 3082687"/>
              <a:gd name="connsiteY8" fmla="*/ 1848010 h 2198803"/>
              <a:gd name="connsiteX9" fmla="*/ 57630 w 3082687"/>
              <a:gd name="connsiteY9" fmla="*/ 1840326 h 2198803"/>
              <a:gd name="connsiteX10" fmla="*/ 46104 w 3082687"/>
              <a:gd name="connsiteY10" fmla="*/ 1813432 h 2198803"/>
              <a:gd name="connsiteX11" fmla="*/ 42262 w 3082687"/>
              <a:gd name="connsiteY11" fmla="*/ 1824958 h 2198803"/>
              <a:gd name="connsiteX12" fmla="*/ 42262 w 3082687"/>
              <a:gd name="connsiteY12" fmla="*/ 2198803 h 2198803"/>
              <a:gd name="connsiteX13" fmla="*/ 3082687 w 3082687"/>
              <a:gd name="connsiteY13" fmla="*/ 2182808 h 2198803"/>
              <a:gd name="connsiteX14" fmla="*/ 2220686 w 3082687"/>
              <a:gd name="connsiteY14" fmla="*/ 1617489 h 2198803"/>
              <a:gd name="connsiteX15" fmla="*/ 1867220 w 3082687"/>
              <a:gd name="connsiteY15" fmla="*/ 1214077 h 2198803"/>
              <a:gd name="connsiteX16" fmla="*/ 1506071 w 3082687"/>
              <a:gd name="connsiteY16" fmla="*/ 680037 h 2198803"/>
              <a:gd name="connsiteX17" fmla="*/ 1260182 w 3082687"/>
              <a:gd name="connsiteY17" fmla="*/ 299677 h 2198803"/>
              <a:gd name="connsiteX18" fmla="*/ 1106501 w 3082687"/>
              <a:gd name="connsiteY18" fmla="*/ 138312 h 2198803"/>
              <a:gd name="connsiteX19" fmla="*/ 1006609 w 3082687"/>
              <a:gd name="connsiteY19" fmla="*/ 69156 h 2198803"/>
              <a:gd name="connsiteX20" fmla="*/ 902874 w 3082687"/>
              <a:gd name="connsiteY20" fmla="*/ 0 h 2198803"/>
              <a:gd name="connsiteX21" fmla="*/ 779930 w 3082687"/>
              <a:gd name="connsiteY21" fmla="*/ 23052 h 2198803"/>
              <a:gd name="connsiteX22" fmla="*/ 622407 w 3082687"/>
              <a:gd name="connsiteY22" fmla="*/ 88366 h 2198803"/>
              <a:gd name="connsiteX23" fmla="*/ 480252 w 3082687"/>
              <a:gd name="connsiteY23" fmla="*/ 222837 h 2198803"/>
              <a:gd name="connsiteX24" fmla="*/ 341940 w 3082687"/>
              <a:gd name="connsiteY24" fmla="*/ 407254 h 2198803"/>
              <a:gd name="connsiteX25" fmla="*/ 230521 w 3082687"/>
              <a:gd name="connsiteY25" fmla="*/ 572460 h 2198803"/>
              <a:gd name="connsiteX26" fmla="*/ 72998 w 3082687"/>
              <a:gd name="connsiteY26" fmla="*/ 810665 h 2198803"/>
              <a:gd name="connsiteX27" fmla="*/ 0 w 3082687"/>
              <a:gd name="connsiteY27" fmla="*/ 929768 h 2198803"/>
              <a:gd name="connsiteX0" fmla="*/ 0 w 3082687"/>
              <a:gd name="connsiteY0" fmla="*/ 929768 h 2198803"/>
              <a:gd name="connsiteX1" fmla="*/ 0 w 3082687"/>
              <a:gd name="connsiteY1" fmla="*/ 929768 h 2198803"/>
              <a:gd name="connsiteX2" fmla="*/ 23052 w 3082687"/>
              <a:gd name="connsiteY2" fmla="*/ 1402336 h 2198803"/>
              <a:gd name="connsiteX3" fmla="*/ 26894 w 3082687"/>
              <a:gd name="connsiteY3" fmla="*/ 1721223 h 2198803"/>
              <a:gd name="connsiteX4" fmla="*/ 23052 w 3082687"/>
              <a:gd name="connsiteY4" fmla="*/ 1801906 h 2198803"/>
              <a:gd name="connsiteX5" fmla="*/ 15368 w 3082687"/>
              <a:gd name="connsiteY5" fmla="*/ 1813432 h 2198803"/>
              <a:gd name="connsiteX6" fmla="*/ 7684 w 3082687"/>
              <a:gd name="connsiteY6" fmla="*/ 1832642 h 2198803"/>
              <a:gd name="connsiteX7" fmla="*/ 15368 w 3082687"/>
              <a:gd name="connsiteY7" fmla="*/ 1882588 h 2198803"/>
              <a:gd name="connsiteX8" fmla="*/ 19210 w 3082687"/>
              <a:gd name="connsiteY8" fmla="*/ 1848010 h 2198803"/>
              <a:gd name="connsiteX9" fmla="*/ 57630 w 3082687"/>
              <a:gd name="connsiteY9" fmla="*/ 1840326 h 2198803"/>
              <a:gd name="connsiteX10" fmla="*/ 46104 w 3082687"/>
              <a:gd name="connsiteY10" fmla="*/ 1813432 h 2198803"/>
              <a:gd name="connsiteX11" fmla="*/ 42262 w 3082687"/>
              <a:gd name="connsiteY11" fmla="*/ 1824958 h 2198803"/>
              <a:gd name="connsiteX12" fmla="*/ 42262 w 3082687"/>
              <a:gd name="connsiteY12" fmla="*/ 2198803 h 2198803"/>
              <a:gd name="connsiteX13" fmla="*/ 3082687 w 3082687"/>
              <a:gd name="connsiteY13" fmla="*/ 2182808 h 2198803"/>
              <a:gd name="connsiteX14" fmla="*/ 2330007 w 3082687"/>
              <a:gd name="connsiteY14" fmla="*/ 1879179 h 2198803"/>
              <a:gd name="connsiteX15" fmla="*/ 1867220 w 3082687"/>
              <a:gd name="connsiteY15" fmla="*/ 1214077 h 2198803"/>
              <a:gd name="connsiteX16" fmla="*/ 1506071 w 3082687"/>
              <a:gd name="connsiteY16" fmla="*/ 680037 h 2198803"/>
              <a:gd name="connsiteX17" fmla="*/ 1260182 w 3082687"/>
              <a:gd name="connsiteY17" fmla="*/ 299677 h 2198803"/>
              <a:gd name="connsiteX18" fmla="*/ 1106501 w 3082687"/>
              <a:gd name="connsiteY18" fmla="*/ 138312 h 2198803"/>
              <a:gd name="connsiteX19" fmla="*/ 1006609 w 3082687"/>
              <a:gd name="connsiteY19" fmla="*/ 69156 h 2198803"/>
              <a:gd name="connsiteX20" fmla="*/ 902874 w 3082687"/>
              <a:gd name="connsiteY20" fmla="*/ 0 h 2198803"/>
              <a:gd name="connsiteX21" fmla="*/ 779930 w 3082687"/>
              <a:gd name="connsiteY21" fmla="*/ 23052 h 2198803"/>
              <a:gd name="connsiteX22" fmla="*/ 622407 w 3082687"/>
              <a:gd name="connsiteY22" fmla="*/ 88366 h 2198803"/>
              <a:gd name="connsiteX23" fmla="*/ 480252 w 3082687"/>
              <a:gd name="connsiteY23" fmla="*/ 222837 h 2198803"/>
              <a:gd name="connsiteX24" fmla="*/ 341940 w 3082687"/>
              <a:gd name="connsiteY24" fmla="*/ 407254 h 2198803"/>
              <a:gd name="connsiteX25" fmla="*/ 230521 w 3082687"/>
              <a:gd name="connsiteY25" fmla="*/ 572460 h 2198803"/>
              <a:gd name="connsiteX26" fmla="*/ 72998 w 3082687"/>
              <a:gd name="connsiteY26" fmla="*/ 810665 h 2198803"/>
              <a:gd name="connsiteX27" fmla="*/ 0 w 3082687"/>
              <a:gd name="connsiteY27" fmla="*/ 929768 h 219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2687" h="2198803">
                <a:moveTo>
                  <a:pt x="0" y="929768"/>
                </a:moveTo>
                <a:lnTo>
                  <a:pt x="0" y="929768"/>
                </a:lnTo>
                <a:cubicBezTo>
                  <a:pt x="7684" y="1087291"/>
                  <a:pt x="17696" y="1244717"/>
                  <a:pt x="23052" y="1402336"/>
                </a:cubicBezTo>
                <a:cubicBezTo>
                  <a:pt x="26662" y="1508578"/>
                  <a:pt x="26894" y="1614920"/>
                  <a:pt x="26894" y="1721223"/>
                </a:cubicBezTo>
                <a:cubicBezTo>
                  <a:pt x="26894" y="1748148"/>
                  <a:pt x="26392" y="1775189"/>
                  <a:pt x="23052" y="1801906"/>
                </a:cubicBezTo>
                <a:cubicBezTo>
                  <a:pt x="22479" y="1806488"/>
                  <a:pt x="17433" y="1809302"/>
                  <a:pt x="15368" y="1813432"/>
                </a:cubicBezTo>
                <a:cubicBezTo>
                  <a:pt x="12284" y="1819601"/>
                  <a:pt x="10245" y="1826239"/>
                  <a:pt x="7684" y="1832642"/>
                </a:cubicBezTo>
                <a:cubicBezTo>
                  <a:pt x="10245" y="1849291"/>
                  <a:pt x="5261" y="1869112"/>
                  <a:pt x="15368" y="1882588"/>
                </a:cubicBezTo>
                <a:cubicBezTo>
                  <a:pt x="22326" y="1891866"/>
                  <a:pt x="11010" y="1856210"/>
                  <a:pt x="19210" y="1848010"/>
                </a:cubicBezTo>
                <a:cubicBezTo>
                  <a:pt x="28445" y="1838775"/>
                  <a:pt x="44823" y="1842887"/>
                  <a:pt x="57630" y="1840326"/>
                </a:cubicBezTo>
                <a:cubicBezTo>
                  <a:pt x="64981" y="1829300"/>
                  <a:pt x="77590" y="1818680"/>
                  <a:pt x="46104" y="1813432"/>
                </a:cubicBezTo>
                <a:cubicBezTo>
                  <a:pt x="42109" y="1812766"/>
                  <a:pt x="42262" y="1824958"/>
                  <a:pt x="42262" y="1824958"/>
                </a:cubicBezTo>
                <a:lnTo>
                  <a:pt x="42262" y="2198803"/>
                </a:lnTo>
                <a:lnTo>
                  <a:pt x="3082687" y="2182808"/>
                </a:lnTo>
                <a:lnTo>
                  <a:pt x="2330007" y="1879179"/>
                </a:lnTo>
                <a:lnTo>
                  <a:pt x="1867220" y="1214077"/>
                </a:lnTo>
                <a:lnTo>
                  <a:pt x="1506071" y="680037"/>
                </a:lnTo>
                <a:lnTo>
                  <a:pt x="1260182" y="299677"/>
                </a:lnTo>
                <a:lnTo>
                  <a:pt x="1106501" y="138312"/>
                </a:lnTo>
                <a:lnTo>
                  <a:pt x="1006609" y="69156"/>
                </a:lnTo>
                <a:lnTo>
                  <a:pt x="902874" y="0"/>
                </a:lnTo>
                <a:lnTo>
                  <a:pt x="779930" y="23052"/>
                </a:lnTo>
                <a:lnTo>
                  <a:pt x="622407" y="88366"/>
                </a:lnTo>
                <a:lnTo>
                  <a:pt x="480252" y="222837"/>
                </a:lnTo>
                <a:lnTo>
                  <a:pt x="341940" y="407254"/>
                </a:lnTo>
                <a:lnTo>
                  <a:pt x="230521" y="572460"/>
                </a:lnTo>
                <a:lnTo>
                  <a:pt x="72998" y="810665"/>
                </a:lnTo>
                <a:lnTo>
                  <a:pt x="0" y="929768"/>
                </a:lnTo>
                <a:close/>
              </a:path>
            </a:pathLst>
          </a:custGeom>
          <a:solidFill>
            <a:srgbClr val="7030A0">
              <a:alpha val="50000"/>
            </a:srgbClr>
          </a:solidFill>
          <a:ln>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cxnSp>
        <p:nvCxnSpPr>
          <p:cNvPr id="38" name="Straight Arrow Connector 37">
            <a:extLst>
              <a:ext uri="{FF2B5EF4-FFF2-40B4-BE49-F238E27FC236}">
                <a16:creationId xmlns:a16="http://schemas.microsoft.com/office/drawing/2014/main" id="{512029D9-2FD6-4D97-9866-1B345958CE84}"/>
              </a:ext>
            </a:extLst>
          </p:cNvPr>
          <p:cNvCxnSpPr>
            <a:cxnSpLocks/>
            <a:stCxn id="36" idx="1"/>
          </p:cNvCxnSpPr>
          <p:nvPr/>
        </p:nvCxnSpPr>
        <p:spPr>
          <a:xfrm flipH="1">
            <a:off x="4644222" y="4117687"/>
            <a:ext cx="1100100" cy="12139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Object 38">
            <a:extLst>
              <a:ext uri="{FF2B5EF4-FFF2-40B4-BE49-F238E27FC236}">
                <a16:creationId xmlns:a16="http://schemas.microsoft.com/office/drawing/2014/main" id="{EFA41565-CA17-4182-930C-BDCCF93D0E72}"/>
              </a:ext>
            </a:extLst>
          </p:cNvPr>
          <p:cNvGraphicFramePr>
            <a:graphicFrameLocks noChangeAspect="1"/>
          </p:cNvGraphicFramePr>
          <p:nvPr>
            <p:extLst>
              <p:ext uri="{D42A27DB-BD31-4B8C-83A1-F6EECF244321}">
                <p14:modId xmlns:p14="http://schemas.microsoft.com/office/powerpoint/2010/main" val="863122249"/>
              </p:ext>
            </p:extLst>
          </p:nvPr>
        </p:nvGraphicFramePr>
        <p:xfrm>
          <a:off x="6302137" y="4333256"/>
          <a:ext cx="3473450" cy="522288"/>
        </p:xfrm>
        <a:graphic>
          <a:graphicData uri="http://schemas.openxmlformats.org/presentationml/2006/ole">
            <mc:AlternateContent xmlns:mc="http://schemas.openxmlformats.org/markup-compatibility/2006">
              <mc:Choice xmlns:v="urn:schemas-microsoft-com:vml" Requires="v">
                <p:oleObj name="Equation" r:id="rId22" imgW="2273040" imgH="304560" progId="Equation.DSMT4">
                  <p:embed/>
                </p:oleObj>
              </mc:Choice>
              <mc:Fallback>
                <p:oleObj name="Equation" r:id="rId22" imgW="2273040" imgH="304560" progId="Equation.DSMT4">
                  <p:embed/>
                  <p:pic>
                    <p:nvPicPr>
                      <p:cNvPr id="39" name="Object 38">
                        <a:extLst>
                          <a:ext uri="{FF2B5EF4-FFF2-40B4-BE49-F238E27FC236}">
                            <a16:creationId xmlns:a16="http://schemas.microsoft.com/office/drawing/2014/main" id="{EFA41565-CA17-4182-930C-BDCCF93D0E72}"/>
                          </a:ext>
                        </a:extLst>
                      </p:cNvPr>
                      <p:cNvPicPr>
                        <a:picLocks noChangeAspect="1" noChangeArrowheads="1"/>
                      </p:cNvPicPr>
                      <p:nvPr/>
                    </p:nvPicPr>
                    <p:blipFill>
                      <a:blip r:embed="rId23"/>
                      <a:srcRect/>
                      <a:stretch>
                        <a:fillRect/>
                      </a:stretch>
                    </p:blipFill>
                    <p:spPr bwMode="auto">
                      <a:xfrm>
                        <a:off x="6302137" y="4333256"/>
                        <a:ext cx="3473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a:extLst>
              <a:ext uri="{FF2B5EF4-FFF2-40B4-BE49-F238E27FC236}">
                <a16:creationId xmlns:a16="http://schemas.microsoft.com/office/drawing/2014/main" id="{80A18AC0-6910-4442-9BC9-071EEC621C18}"/>
              </a:ext>
            </a:extLst>
          </p:cNvPr>
          <p:cNvGraphicFramePr>
            <a:graphicFrameLocks noChangeAspect="1"/>
          </p:cNvGraphicFramePr>
          <p:nvPr>
            <p:extLst>
              <p:ext uri="{D42A27DB-BD31-4B8C-83A1-F6EECF244321}">
                <p14:modId xmlns:p14="http://schemas.microsoft.com/office/powerpoint/2010/main" val="1121290386"/>
              </p:ext>
            </p:extLst>
          </p:nvPr>
        </p:nvGraphicFramePr>
        <p:xfrm>
          <a:off x="6334999" y="4776282"/>
          <a:ext cx="4152900" cy="522288"/>
        </p:xfrm>
        <a:graphic>
          <a:graphicData uri="http://schemas.openxmlformats.org/presentationml/2006/ole">
            <mc:AlternateContent xmlns:mc="http://schemas.openxmlformats.org/markup-compatibility/2006">
              <mc:Choice xmlns:v="urn:schemas-microsoft-com:vml" Requires="v">
                <p:oleObj name="Equation" r:id="rId24" imgW="2717800" imgH="304800" progId="Equation.DSMT4">
                  <p:embed/>
                </p:oleObj>
              </mc:Choice>
              <mc:Fallback>
                <p:oleObj name="Equation" r:id="rId24" imgW="2717800" imgH="304800" progId="Equation.DSMT4">
                  <p:embed/>
                  <p:pic>
                    <p:nvPicPr>
                      <p:cNvPr id="46" name="Object 45">
                        <a:extLst>
                          <a:ext uri="{FF2B5EF4-FFF2-40B4-BE49-F238E27FC236}">
                            <a16:creationId xmlns:a16="http://schemas.microsoft.com/office/drawing/2014/main" id="{80A18AC0-6910-4442-9BC9-071EEC621C1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34999" y="4776282"/>
                        <a:ext cx="4152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a:extLst>
              <a:ext uri="{FF2B5EF4-FFF2-40B4-BE49-F238E27FC236}">
                <a16:creationId xmlns:a16="http://schemas.microsoft.com/office/drawing/2014/main" id="{7EC17179-1F50-4DF8-B897-F918121D564F}"/>
              </a:ext>
            </a:extLst>
          </p:cNvPr>
          <p:cNvGraphicFramePr>
            <a:graphicFrameLocks noChangeAspect="1"/>
          </p:cNvGraphicFramePr>
          <p:nvPr>
            <p:extLst>
              <p:ext uri="{D42A27DB-BD31-4B8C-83A1-F6EECF244321}">
                <p14:modId xmlns:p14="http://schemas.microsoft.com/office/powerpoint/2010/main" val="533278156"/>
              </p:ext>
            </p:extLst>
          </p:nvPr>
        </p:nvGraphicFramePr>
        <p:xfrm>
          <a:off x="9841886" y="4371482"/>
          <a:ext cx="1486964" cy="418037"/>
        </p:xfrm>
        <a:graphic>
          <a:graphicData uri="http://schemas.openxmlformats.org/presentationml/2006/ole">
            <mc:AlternateContent xmlns:mc="http://schemas.openxmlformats.org/markup-compatibility/2006">
              <mc:Choice xmlns:v="urn:schemas-microsoft-com:vml" Requires="v">
                <p:oleObj name="Equation" r:id="rId26" imgW="710891" imgH="177723" progId="Equation.DSMT4">
                  <p:embed/>
                </p:oleObj>
              </mc:Choice>
              <mc:Fallback>
                <p:oleObj name="Equation" r:id="rId26" imgW="710891" imgH="177723" progId="Equation.DSMT4">
                  <p:embed/>
                  <p:pic>
                    <p:nvPicPr>
                      <p:cNvPr id="50" name="Object 49">
                        <a:extLst>
                          <a:ext uri="{FF2B5EF4-FFF2-40B4-BE49-F238E27FC236}">
                            <a16:creationId xmlns:a16="http://schemas.microsoft.com/office/drawing/2014/main" id="{7EC17179-1F50-4DF8-B897-F918121D564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841886" y="4371482"/>
                        <a:ext cx="1486964" cy="418037"/>
                      </a:xfrm>
                      <a:prstGeom prst="rect">
                        <a:avLst/>
                      </a:prstGeom>
                      <a:noFill/>
                      <a:ln>
                        <a:noFill/>
                      </a:ln>
                    </p:spPr>
                  </p:pic>
                </p:oleObj>
              </mc:Fallback>
            </mc:AlternateContent>
          </a:graphicData>
        </a:graphic>
      </p:graphicFrame>
      <p:sp>
        <p:nvSpPr>
          <p:cNvPr id="51" name="TextBox 50">
            <a:extLst>
              <a:ext uri="{FF2B5EF4-FFF2-40B4-BE49-F238E27FC236}">
                <a16:creationId xmlns:a16="http://schemas.microsoft.com/office/drawing/2014/main" id="{1E4720C1-B3BD-42CE-B2C7-614582131366}"/>
              </a:ext>
            </a:extLst>
          </p:cNvPr>
          <p:cNvSpPr txBox="1">
            <a:spLocks noChangeArrowheads="1"/>
          </p:cNvSpPr>
          <p:nvPr/>
        </p:nvSpPr>
        <p:spPr bwMode="auto">
          <a:xfrm>
            <a:off x="6621971" y="5264901"/>
            <a:ext cx="4924098" cy="92333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The prob. of opening the restaurant if the mean household income is $87,000 will be around 69.2%</a:t>
            </a:r>
          </a:p>
        </p:txBody>
      </p:sp>
    </p:spTree>
    <p:custDataLst>
      <p:tags r:id="rId1"/>
    </p:custDataLst>
    <p:extLst>
      <p:ext uri="{BB962C8B-B14F-4D97-AF65-F5344CB8AC3E}">
        <p14:creationId xmlns:p14="http://schemas.microsoft.com/office/powerpoint/2010/main" val="239591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2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up)">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1" grpId="1"/>
      <p:bldP spid="34" grpId="0"/>
      <p:bldP spid="35" grpId="0"/>
      <p:bldP spid="36" grpId="0"/>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D83ED-C4B0-42C0-8DB7-A896ACB76771}"/>
              </a:ext>
            </a:extLst>
          </p:cNvPr>
          <p:cNvSpPr txBox="1"/>
          <p:nvPr/>
        </p:nvSpPr>
        <p:spPr>
          <a:xfrm>
            <a:off x="286603" y="163773"/>
            <a:ext cx="10686197" cy="1107996"/>
          </a:xfrm>
          <a:prstGeom prst="rect">
            <a:avLst/>
          </a:prstGeom>
          <a:noFill/>
        </p:spPr>
        <p:txBody>
          <a:bodyPr wrap="square" rtlCol="0">
            <a:spAutoFit/>
          </a:bodyPr>
          <a:lstStyle/>
          <a:p>
            <a:r>
              <a:rPr lang="en-US" sz="2200" dirty="0"/>
              <a:t>f) Beta is the probability of a TYPE II Error.  To find Beta, the distribution from the NULL hypothesis is incorrect, and we should be using the distribution with mean of $87,000</a:t>
            </a:r>
          </a:p>
        </p:txBody>
      </p:sp>
      <p:pic>
        <p:nvPicPr>
          <p:cNvPr id="24" name="Picture 23">
            <a:extLst>
              <a:ext uri="{FF2B5EF4-FFF2-40B4-BE49-F238E27FC236}">
                <a16:creationId xmlns:a16="http://schemas.microsoft.com/office/drawing/2014/main" id="{187ECA68-812E-4A28-899E-74B6EBAF1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81" y="3528477"/>
            <a:ext cx="6544347" cy="27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24">
            <a:extLst>
              <a:ext uri="{FF2B5EF4-FFF2-40B4-BE49-F238E27FC236}">
                <a16:creationId xmlns:a16="http://schemas.microsoft.com/office/drawing/2014/main" id="{9FA7B85A-A4C6-4CFF-BFB4-49ACCEDD7648}"/>
              </a:ext>
            </a:extLst>
          </p:cNvPr>
          <p:cNvGraphicFramePr>
            <a:graphicFrameLocks noChangeAspect="1"/>
          </p:cNvGraphicFramePr>
          <p:nvPr>
            <p:extLst>
              <p:ext uri="{D42A27DB-BD31-4B8C-83A1-F6EECF244321}">
                <p14:modId xmlns:p14="http://schemas.microsoft.com/office/powerpoint/2010/main" val="1656123956"/>
              </p:ext>
            </p:extLst>
          </p:nvPr>
        </p:nvGraphicFramePr>
        <p:xfrm>
          <a:off x="2367455" y="6194521"/>
          <a:ext cx="1246188" cy="652462"/>
        </p:xfrm>
        <a:graphic>
          <a:graphicData uri="http://schemas.openxmlformats.org/presentationml/2006/ole">
            <mc:AlternateContent xmlns:mc="http://schemas.openxmlformats.org/markup-compatibility/2006">
              <mc:Choice xmlns:v="urn:schemas-microsoft-com:vml" Requires="v">
                <p:oleObj name="Equation" r:id="rId5" imgW="876240" imgH="457200" progId="Equation.DSMT4">
                  <p:embed/>
                </p:oleObj>
              </mc:Choice>
              <mc:Fallback>
                <p:oleObj name="Equation" r:id="rId5" imgW="876240" imgH="457200" progId="Equation.DSMT4">
                  <p:embed/>
                  <p:pic>
                    <p:nvPicPr>
                      <p:cNvPr id="25" name="Object 24">
                        <a:extLst>
                          <a:ext uri="{FF2B5EF4-FFF2-40B4-BE49-F238E27FC236}">
                            <a16:creationId xmlns:a16="http://schemas.microsoft.com/office/drawing/2014/main" id="{9FA7B85A-A4C6-4CFF-BFB4-49ACCEDD7648}"/>
                          </a:ext>
                        </a:extLst>
                      </p:cNvPr>
                      <p:cNvPicPr/>
                      <p:nvPr/>
                    </p:nvPicPr>
                    <p:blipFill>
                      <a:blip r:embed="rId6"/>
                      <a:stretch>
                        <a:fillRect/>
                      </a:stretch>
                    </p:blipFill>
                    <p:spPr>
                      <a:xfrm>
                        <a:off x="2367455" y="6194521"/>
                        <a:ext cx="1246188" cy="652462"/>
                      </a:xfrm>
                      <a:prstGeom prst="rect">
                        <a:avLst/>
                      </a:prstGeom>
                    </p:spPr>
                  </p:pic>
                </p:oleObj>
              </mc:Fallback>
            </mc:AlternateContent>
          </a:graphicData>
        </a:graphic>
      </p:graphicFrame>
      <p:sp>
        <p:nvSpPr>
          <p:cNvPr id="26" name="Freeform 89">
            <a:extLst>
              <a:ext uri="{FF2B5EF4-FFF2-40B4-BE49-F238E27FC236}">
                <a16:creationId xmlns:a16="http://schemas.microsoft.com/office/drawing/2014/main" id="{15508B5D-02BC-4FC0-BF44-D6438B8B36C0}"/>
              </a:ext>
            </a:extLst>
          </p:cNvPr>
          <p:cNvSpPr>
            <a:spLocks/>
          </p:cNvSpPr>
          <p:nvPr/>
        </p:nvSpPr>
        <p:spPr bwMode="auto">
          <a:xfrm>
            <a:off x="2044183" y="3624369"/>
            <a:ext cx="3410681" cy="2517139"/>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p:graphicFrame>
        <p:nvGraphicFramePr>
          <p:cNvPr id="27" name="Object 26">
            <a:extLst>
              <a:ext uri="{FF2B5EF4-FFF2-40B4-BE49-F238E27FC236}">
                <a16:creationId xmlns:a16="http://schemas.microsoft.com/office/drawing/2014/main" id="{53A27085-DB0B-49EC-A11E-1A2A854E4E89}"/>
              </a:ext>
            </a:extLst>
          </p:cNvPr>
          <p:cNvGraphicFramePr>
            <a:graphicFrameLocks noChangeAspect="1"/>
          </p:cNvGraphicFramePr>
          <p:nvPr>
            <p:extLst>
              <p:ext uri="{D42A27DB-BD31-4B8C-83A1-F6EECF244321}">
                <p14:modId xmlns:p14="http://schemas.microsoft.com/office/powerpoint/2010/main" val="2072700829"/>
              </p:ext>
            </p:extLst>
          </p:nvPr>
        </p:nvGraphicFramePr>
        <p:xfrm>
          <a:off x="3553031" y="6259513"/>
          <a:ext cx="993775" cy="598487"/>
        </p:xfrm>
        <a:graphic>
          <a:graphicData uri="http://schemas.openxmlformats.org/presentationml/2006/ole">
            <mc:AlternateContent xmlns:mc="http://schemas.openxmlformats.org/markup-compatibility/2006">
              <mc:Choice xmlns:v="urn:schemas-microsoft-com:vml" Requires="v">
                <p:oleObj name="Equation" r:id="rId7" imgW="698400" imgH="419040" progId="Equation.DSMT4">
                  <p:embed/>
                </p:oleObj>
              </mc:Choice>
              <mc:Fallback>
                <p:oleObj name="Equation" r:id="rId7" imgW="698400" imgH="419040" progId="Equation.DSMT4">
                  <p:embed/>
                  <p:pic>
                    <p:nvPicPr>
                      <p:cNvPr id="27" name="Object 26">
                        <a:extLst>
                          <a:ext uri="{FF2B5EF4-FFF2-40B4-BE49-F238E27FC236}">
                            <a16:creationId xmlns:a16="http://schemas.microsoft.com/office/drawing/2014/main" id="{53A27085-DB0B-49EC-A11E-1A2A854E4E89}"/>
                          </a:ext>
                        </a:extLst>
                      </p:cNvPr>
                      <p:cNvPicPr/>
                      <p:nvPr/>
                    </p:nvPicPr>
                    <p:blipFill>
                      <a:blip r:embed="rId8"/>
                      <a:stretch>
                        <a:fillRect/>
                      </a:stretch>
                    </p:blipFill>
                    <p:spPr>
                      <a:xfrm>
                        <a:off x="3553031" y="6259513"/>
                        <a:ext cx="993775" cy="598487"/>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9C8B7B53-B7CC-44D6-9F0F-2B6971F0AF50}"/>
              </a:ext>
            </a:extLst>
          </p:cNvPr>
          <p:cNvGraphicFramePr>
            <a:graphicFrameLocks noChangeAspect="1"/>
          </p:cNvGraphicFramePr>
          <p:nvPr>
            <p:extLst>
              <p:ext uri="{D42A27DB-BD31-4B8C-83A1-F6EECF244321}">
                <p14:modId xmlns:p14="http://schemas.microsoft.com/office/powerpoint/2010/main" val="2367419980"/>
              </p:ext>
            </p:extLst>
          </p:nvPr>
        </p:nvGraphicFramePr>
        <p:xfrm>
          <a:off x="4378645" y="2806445"/>
          <a:ext cx="410210" cy="552576"/>
        </p:xfrm>
        <a:graphic>
          <a:graphicData uri="http://schemas.openxmlformats.org/presentationml/2006/ole">
            <mc:AlternateContent xmlns:mc="http://schemas.openxmlformats.org/markup-compatibility/2006">
              <mc:Choice xmlns:v="urn:schemas-microsoft-com:vml" Requires="v">
                <p:oleObj name="Equation" r:id="rId9" imgW="190440" imgH="253800" progId="Equation.DSMT4">
                  <p:embed/>
                </p:oleObj>
              </mc:Choice>
              <mc:Fallback>
                <p:oleObj name="Equation" r:id="rId9" imgW="190440" imgH="253800" progId="Equation.DSMT4">
                  <p:embed/>
                  <p:pic>
                    <p:nvPicPr>
                      <p:cNvPr id="38" name="Object 37">
                        <a:extLst>
                          <a:ext uri="{FF2B5EF4-FFF2-40B4-BE49-F238E27FC236}">
                            <a16:creationId xmlns:a16="http://schemas.microsoft.com/office/drawing/2014/main" id="{9C8B7B53-B7CC-44D6-9F0F-2B6971F0AF50}"/>
                          </a:ext>
                        </a:extLst>
                      </p:cNvPr>
                      <p:cNvPicPr/>
                      <p:nvPr/>
                    </p:nvPicPr>
                    <p:blipFill>
                      <a:blip r:embed="rId10"/>
                      <a:stretch>
                        <a:fillRect/>
                      </a:stretch>
                    </p:blipFill>
                    <p:spPr>
                      <a:xfrm>
                        <a:off x="4378645" y="2806445"/>
                        <a:ext cx="410210" cy="552576"/>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83D27678-2E39-4A9B-89F3-7AE74C210082}"/>
              </a:ext>
            </a:extLst>
          </p:cNvPr>
          <p:cNvGraphicFramePr>
            <a:graphicFrameLocks noChangeAspect="1"/>
          </p:cNvGraphicFramePr>
          <p:nvPr>
            <p:extLst>
              <p:ext uri="{D42A27DB-BD31-4B8C-83A1-F6EECF244321}">
                <p14:modId xmlns:p14="http://schemas.microsoft.com/office/powerpoint/2010/main" val="2298596603"/>
              </p:ext>
            </p:extLst>
          </p:nvPr>
        </p:nvGraphicFramePr>
        <p:xfrm>
          <a:off x="4760121" y="2996148"/>
          <a:ext cx="1635125" cy="390525"/>
        </p:xfrm>
        <a:graphic>
          <a:graphicData uri="http://schemas.openxmlformats.org/presentationml/2006/ole">
            <mc:AlternateContent xmlns:mc="http://schemas.openxmlformats.org/markup-compatibility/2006">
              <mc:Choice xmlns:v="urn:schemas-microsoft-com:vml" Requires="v">
                <p:oleObj name="Equation" r:id="rId11" imgW="863280" imgH="203040" progId="Equation.DSMT4">
                  <p:embed/>
                </p:oleObj>
              </mc:Choice>
              <mc:Fallback>
                <p:oleObj name="Equation" r:id="rId11" imgW="863280" imgH="203040" progId="Equation.DSMT4">
                  <p:embed/>
                  <p:pic>
                    <p:nvPicPr>
                      <p:cNvPr id="39" name="Object 38">
                        <a:extLst>
                          <a:ext uri="{FF2B5EF4-FFF2-40B4-BE49-F238E27FC236}">
                            <a16:creationId xmlns:a16="http://schemas.microsoft.com/office/drawing/2014/main" id="{83D27678-2E39-4A9B-89F3-7AE74C210082}"/>
                          </a:ext>
                        </a:extLst>
                      </p:cNvPr>
                      <p:cNvPicPr/>
                      <p:nvPr/>
                    </p:nvPicPr>
                    <p:blipFill>
                      <a:blip r:embed="rId12"/>
                      <a:stretch>
                        <a:fillRect/>
                      </a:stretch>
                    </p:blipFill>
                    <p:spPr>
                      <a:xfrm>
                        <a:off x="4760121" y="2996148"/>
                        <a:ext cx="1635125" cy="390525"/>
                      </a:xfrm>
                      <a:prstGeom prst="rect">
                        <a:avLst/>
                      </a:prstGeom>
                    </p:spPr>
                  </p:pic>
                </p:oleObj>
              </mc:Fallback>
            </mc:AlternateContent>
          </a:graphicData>
        </a:graphic>
      </p:graphicFrame>
      <p:sp>
        <p:nvSpPr>
          <p:cNvPr id="40" name="Rectangle 39">
            <a:extLst>
              <a:ext uri="{FF2B5EF4-FFF2-40B4-BE49-F238E27FC236}">
                <a16:creationId xmlns:a16="http://schemas.microsoft.com/office/drawing/2014/main" id="{750A5FD9-9F0F-43F4-98D6-C2189730A1F2}"/>
              </a:ext>
            </a:extLst>
          </p:cNvPr>
          <p:cNvSpPr/>
          <p:nvPr/>
        </p:nvSpPr>
        <p:spPr>
          <a:xfrm>
            <a:off x="405462" y="3399607"/>
            <a:ext cx="7182694" cy="34583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8" name="Straight Connector 27">
            <a:extLst>
              <a:ext uri="{FF2B5EF4-FFF2-40B4-BE49-F238E27FC236}">
                <a16:creationId xmlns:a16="http://schemas.microsoft.com/office/drawing/2014/main" id="{9FF1F507-AC17-406F-A23F-8C070066B5FB}"/>
              </a:ext>
            </a:extLst>
          </p:cNvPr>
          <p:cNvCxnSpPr>
            <a:cxnSpLocks/>
          </p:cNvCxnSpPr>
          <p:nvPr/>
        </p:nvCxnSpPr>
        <p:spPr>
          <a:xfrm>
            <a:off x="5041858" y="3349372"/>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E6C1AE8-1E3C-418C-BE5E-B8690F0D7883}"/>
              </a:ext>
            </a:extLst>
          </p:cNvPr>
          <p:cNvGrpSpPr>
            <a:grpSpLocks/>
          </p:cNvGrpSpPr>
          <p:nvPr/>
        </p:nvGrpSpPr>
        <p:grpSpPr bwMode="auto">
          <a:xfrm>
            <a:off x="2601572" y="3481428"/>
            <a:ext cx="6324402" cy="2688113"/>
            <a:chOff x="4223676" y="2448988"/>
            <a:chExt cx="4774184" cy="1988124"/>
          </a:xfrm>
        </p:grpSpPr>
        <p:cxnSp>
          <p:nvCxnSpPr>
            <p:cNvPr id="30" name="Straight Connector 29">
              <a:extLst>
                <a:ext uri="{FF2B5EF4-FFF2-40B4-BE49-F238E27FC236}">
                  <a16:creationId xmlns:a16="http://schemas.microsoft.com/office/drawing/2014/main" id="{1C52CD86-171D-4908-B502-F33E7D28DC26}"/>
                </a:ext>
              </a:extLst>
            </p:cNvPr>
            <p:cNvCxnSpPr/>
            <p:nvPr/>
          </p:nvCxnSpPr>
          <p:spPr>
            <a:xfrm flipV="1">
              <a:off x="4223676" y="4437112"/>
              <a:ext cx="4774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4C34-08B1-423B-8243-368E9E8A33A3}"/>
                </a:ext>
              </a:extLst>
            </p:cNvPr>
            <p:cNvCxnSpPr>
              <a:cxnSpLocks/>
            </p:cNvCxnSpPr>
            <p:nvPr/>
          </p:nvCxnSpPr>
          <p:spPr>
            <a:xfrm flipH="1" flipV="1">
              <a:off x="6660781" y="2448988"/>
              <a:ext cx="1" cy="1980183"/>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1191CAEF-4B05-4DF6-B89C-9F686A194A5E}"/>
                </a:ext>
              </a:extLst>
            </p:cNvPr>
            <p:cNvSpPr/>
            <p:nvPr/>
          </p:nvSpPr>
          <p:spPr>
            <a:xfrm>
              <a:off x="4684862" y="2524651"/>
              <a:ext cx="4034320" cy="1861632"/>
            </a:xfrm>
            <a:custGeom>
              <a:avLst/>
              <a:gdLst>
                <a:gd name="connsiteX0" fmla="*/ 0 w 4034117"/>
                <a:gd name="connsiteY0" fmla="*/ 1853097 h 1861601"/>
                <a:gd name="connsiteX1" fmla="*/ 207981 w 4034117"/>
                <a:gd name="connsiteY1" fmla="*/ 1802895 h 1861601"/>
                <a:gd name="connsiteX2" fmla="*/ 451821 w 4034117"/>
                <a:gd name="connsiteY2" fmla="*/ 1673803 h 1861601"/>
                <a:gd name="connsiteX3" fmla="*/ 702833 w 4034117"/>
                <a:gd name="connsiteY3" fmla="*/ 1462236 h 1861601"/>
                <a:gd name="connsiteX4" fmla="*/ 971774 w 4034117"/>
                <a:gd name="connsiteY4" fmla="*/ 1139507 h 1861601"/>
                <a:gd name="connsiteX5" fmla="*/ 1337534 w 4034117"/>
                <a:gd name="connsiteY5" fmla="*/ 612382 h 1861601"/>
                <a:gd name="connsiteX6" fmla="*/ 1556273 w 4034117"/>
                <a:gd name="connsiteY6" fmla="*/ 296824 h 1861601"/>
                <a:gd name="connsiteX7" fmla="*/ 1800113 w 4034117"/>
                <a:gd name="connsiteY7" fmla="*/ 67328 h 1861601"/>
                <a:gd name="connsiteX8" fmla="*/ 2040367 w 4034117"/>
                <a:gd name="connsiteY8" fmla="*/ 2782 h 1861601"/>
                <a:gd name="connsiteX9" fmla="*/ 2273449 w 4034117"/>
                <a:gd name="connsiteY9" fmla="*/ 139046 h 1861601"/>
                <a:gd name="connsiteX10" fmla="*/ 2449157 w 4034117"/>
                <a:gd name="connsiteY10" fmla="*/ 321926 h 1861601"/>
                <a:gd name="connsiteX11" fmla="*/ 2628452 w 4034117"/>
                <a:gd name="connsiteY11" fmla="*/ 580109 h 1861601"/>
                <a:gd name="connsiteX12" fmla="*/ 2822089 w 4034117"/>
                <a:gd name="connsiteY12" fmla="*/ 877737 h 1861601"/>
                <a:gd name="connsiteX13" fmla="*/ 3083859 w 4034117"/>
                <a:gd name="connsiteY13" fmla="*/ 1247083 h 1861601"/>
                <a:gd name="connsiteX14" fmla="*/ 3259567 w 4034117"/>
                <a:gd name="connsiteY14" fmla="*/ 1437135 h 1861601"/>
                <a:gd name="connsiteX15" fmla="*/ 3456790 w 4034117"/>
                <a:gd name="connsiteY15" fmla="*/ 1634359 h 1861601"/>
                <a:gd name="connsiteX16" fmla="*/ 3686287 w 4034117"/>
                <a:gd name="connsiteY16" fmla="*/ 1749107 h 1861601"/>
                <a:gd name="connsiteX17" fmla="*/ 3908612 w 4034117"/>
                <a:gd name="connsiteY17" fmla="*/ 1845926 h 1861601"/>
                <a:gd name="connsiteX18" fmla="*/ 4034117 w 4034117"/>
                <a:gd name="connsiteY18" fmla="*/ 1860269 h 186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4117" h="1861601">
                  <a:moveTo>
                    <a:pt x="0" y="1853097"/>
                  </a:moveTo>
                  <a:cubicBezTo>
                    <a:pt x="66338" y="1842937"/>
                    <a:pt x="132677" y="1832777"/>
                    <a:pt x="207981" y="1802895"/>
                  </a:cubicBezTo>
                  <a:cubicBezTo>
                    <a:pt x="283285" y="1773013"/>
                    <a:pt x="369346" y="1730580"/>
                    <a:pt x="451821" y="1673803"/>
                  </a:cubicBezTo>
                  <a:cubicBezTo>
                    <a:pt x="534296" y="1617026"/>
                    <a:pt x="616174" y="1551285"/>
                    <a:pt x="702833" y="1462236"/>
                  </a:cubicBezTo>
                  <a:cubicBezTo>
                    <a:pt x="789492" y="1373187"/>
                    <a:pt x="865991" y="1281149"/>
                    <a:pt x="971774" y="1139507"/>
                  </a:cubicBezTo>
                  <a:cubicBezTo>
                    <a:pt x="1077557" y="997865"/>
                    <a:pt x="1337534" y="612382"/>
                    <a:pt x="1337534" y="612382"/>
                  </a:cubicBezTo>
                  <a:cubicBezTo>
                    <a:pt x="1434950" y="471935"/>
                    <a:pt x="1479176" y="387666"/>
                    <a:pt x="1556273" y="296824"/>
                  </a:cubicBezTo>
                  <a:cubicBezTo>
                    <a:pt x="1633370" y="205982"/>
                    <a:pt x="1719431" y="116335"/>
                    <a:pt x="1800113" y="67328"/>
                  </a:cubicBezTo>
                  <a:cubicBezTo>
                    <a:pt x="1880795" y="18321"/>
                    <a:pt x="1961478" y="-9171"/>
                    <a:pt x="2040367" y="2782"/>
                  </a:cubicBezTo>
                  <a:cubicBezTo>
                    <a:pt x="2119256" y="14735"/>
                    <a:pt x="2205317" y="85855"/>
                    <a:pt x="2273449" y="139046"/>
                  </a:cubicBezTo>
                  <a:cubicBezTo>
                    <a:pt x="2341581" y="192237"/>
                    <a:pt x="2389990" y="248416"/>
                    <a:pt x="2449157" y="321926"/>
                  </a:cubicBezTo>
                  <a:cubicBezTo>
                    <a:pt x="2508324" y="395436"/>
                    <a:pt x="2566297" y="487474"/>
                    <a:pt x="2628452" y="580109"/>
                  </a:cubicBezTo>
                  <a:cubicBezTo>
                    <a:pt x="2690607" y="672744"/>
                    <a:pt x="2746188" y="766575"/>
                    <a:pt x="2822089" y="877737"/>
                  </a:cubicBezTo>
                  <a:cubicBezTo>
                    <a:pt x="2897990" y="988899"/>
                    <a:pt x="3010946" y="1153850"/>
                    <a:pt x="3083859" y="1247083"/>
                  </a:cubicBezTo>
                  <a:cubicBezTo>
                    <a:pt x="3156772" y="1340316"/>
                    <a:pt x="3197412" y="1372589"/>
                    <a:pt x="3259567" y="1437135"/>
                  </a:cubicBezTo>
                  <a:cubicBezTo>
                    <a:pt x="3321722" y="1501681"/>
                    <a:pt x="3385670" y="1582364"/>
                    <a:pt x="3456790" y="1634359"/>
                  </a:cubicBezTo>
                  <a:cubicBezTo>
                    <a:pt x="3527910" y="1686354"/>
                    <a:pt x="3610983" y="1713846"/>
                    <a:pt x="3686287" y="1749107"/>
                  </a:cubicBezTo>
                  <a:cubicBezTo>
                    <a:pt x="3761591" y="1784368"/>
                    <a:pt x="3850640" y="1827399"/>
                    <a:pt x="3908612" y="1845926"/>
                  </a:cubicBezTo>
                  <a:cubicBezTo>
                    <a:pt x="3966584" y="1864453"/>
                    <a:pt x="4000350" y="1862361"/>
                    <a:pt x="4034117" y="1860269"/>
                  </a:cubicBez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sp>
        <p:nvSpPr>
          <p:cNvPr id="33" name="Freeform 89">
            <a:extLst>
              <a:ext uri="{FF2B5EF4-FFF2-40B4-BE49-F238E27FC236}">
                <a16:creationId xmlns:a16="http://schemas.microsoft.com/office/drawing/2014/main" id="{06E56B95-3BA2-43FE-A7C6-E096622334E3}"/>
              </a:ext>
            </a:extLst>
          </p:cNvPr>
          <p:cNvSpPr>
            <a:spLocks/>
          </p:cNvSpPr>
          <p:nvPr/>
        </p:nvSpPr>
        <p:spPr bwMode="auto">
          <a:xfrm>
            <a:off x="4041641" y="3576259"/>
            <a:ext cx="3570841" cy="2560320"/>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00B0F0">
              <a:alpha val="16000"/>
            </a:srgbClr>
          </a:solidFill>
          <a:ln w="25400">
            <a:solidFill>
              <a:srgbClr val="0070C0"/>
            </a:solidFill>
            <a:prstDash val="solid"/>
            <a:round/>
            <a:headEnd/>
            <a:tailEnd/>
          </a:ln>
        </p:spPr>
        <p:txBody>
          <a:bodyPr/>
          <a:lstStyle/>
          <a:p>
            <a:endParaRPr lang="en-US"/>
          </a:p>
        </p:txBody>
      </p:sp>
      <p:graphicFrame>
        <p:nvGraphicFramePr>
          <p:cNvPr id="34" name="Object 33">
            <a:extLst>
              <a:ext uri="{FF2B5EF4-FFF2-40B4-BE49-F238E27FC236}">
                <a16:creationId xmlns:a16="http://schemas.microsoft.com/office/drawing/2014/main" id="{3B3163F8-EDD8-4C29-A924-C941A2E8F43E}"/>
              </a:ext>
            </a:extLst>
          </p:cNvPr>
          <p:cNvGraphicFramePr>
            <a:graphicFrameLocks noChangeAspect="1"/>
          </p:cNvGraphicFramePr>
          <p:nvPr>
            <p:extLst>
              <p:ext uri="{D42A27DB-BD31-4B8C-83A1-F6EECF244321}">
                <p14:modId xmlns:p14="http://schemas.microsoft.com/office/powerpoint/2010/main" val="1606773215"/>
              </p:ext>
            </p:extLst>
          </p:nvPr>
        </p:nvGraphicFramePr>
        <p:xfrm>
          <a:off x="4980236" y="6205538"/>
          <a:ext cx="1246188" cy="652462"/>
        </p:xfrm>
        <a:graphic>
          <a:graphicData uri="http://schemas.openxmlformats.org/presentationml/2006/ole">
            <mc:AlternateContent xmlns:mc="http://schemas.openxmlformats.org/markup-compatibility/2006">
              <mc:Choice xmlns:v="urn:schemas-microsoft-com:vml" Requires="v">
                <p:oleObj name="Equation" r:id="rId13" imgW="876240" imgH="457200" progId="Equation.DSMT4">
                  <p:embed/>
                </p:oleObj>
              </mc:Choice>
              <mc:Fallback>
                <p:oleObj name="Equation" r:id="rId13" imgW="876240" imgH="457200" progId="Equation.DSMT4">
                  <p:embed/>
                  <p:pic>
                    <p:nvPicPr>
                      <p:cNvPr id="34" name="Object 33">
                        <a:extLst>
                          <a:ext uri="{FF2B5EF4-FFF2-40B4-BE49-F238E27FC236}">
                            <a16:creationId xmlns:a16="http://schemas.microsoft.com/office/drawing/2014/main" id="{3B3163F8-EDD8-4C29-A924-C941A2E8F43E}"/>
                          </a:ext>
                        </a:extLst>
                      </p:cNvPr>
                      <p:cNvPicPr/>
                      <p:nvPr/>
                    </p:nvPicPr>
                    <p:blipFill>
                      <a:blip r:embed="rId14"/>
                      <a:stretch>
                        <a:fillRect/>
                      </a:stretch>
                    </p:blipFill>
                    <p:spPr>
                      <a:xfrm>
                        <a:off x="4980236" y="6205538"/>
                        <a:ext cx="1246188" cy="652462"/>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BEF8A27E-9EA7-41CA-A022-B24912346E8B}"/>
              </a:ext>
            </a:extLst>
          </p:cNvPr>
          <p:cNvGraphicFramePr>
            <a:graphicFrameLocks noChangeAspect="1"/>
          </p:cNvGraphicFramePr>
          <p:nvPr>
            <p:extLst>
              <p:ext uri="{D42A27DB-BD31-4B8C-83A1-F6EECF244321}">
                <p14:modId xmlns:p14="http://schemas.microsoft.com/office/powerpoint/2010/main" val="357363845"/>
              </p:ext>
            </p:extLst>
          </p:nvPr>
        </p:nvGraphicFramePr>
        <p:xfrm>
          <a:off x="6216619" y="6245865"/>
          <a:ext cx="993775" cy="598487"/>
        </p:xfrm>
        <a:graphic>
          <a:graphicData uri="http://schemas.openxmlformats.org/presentationml/2006/ole">
            <mc:AlternateContent xmlns:mc="http://schemas.openxmlformats.org/markup-compatibility/2006">
              <mc:Choice xmlns:v="urn:schemas-microsoft-com:vml" Requires="v">
                <p:oleObj name="Equation" r:id="rId15" imgW="698400" imgH="419040" progId="Equation.DSMT4">
                  <p:embed/>
                </p:oleObj>
              </mc:Choice>
              <mc:Fallback>
                <p:oleObj name="Equation" r:id="rId15" imgW="698400" imgH="419040" progId="Equation.DSMT4">
                  <p:embed/>
                  <p:pic>
                    <p:nvPicPr>
                      <p:cNvPr id="41" name="Object 40">
                        <a:extLst>
                          <a:ext uri="{FF2B5EF4-FFF2-40B4-BE49-F238E27FC236}">
                            <a16:creationId xmlns:a16="http://schemas.microsoft.com/office/drawing/2014/main" id="{BEF8A27E-9EA7-41CA-A022-B24912346E8B}"/>
                          </a:ext>
                        </a:extLst>
                      </p:cNvPr>
                      <p:cNvPicPr/>
                      <p:nvPr/>
                    </p:nvPicPr>
                    <p:blipFill>
                      <a:blip r:embed="rId8"/>
                      <a:stretch>
                        <a:fillRect/>
                      </a:stretch>
                    </p:blipFill>
                    <p:spPr>
                      <a:xfrm>
                        <a:off x="6216619" y="6245865"/>
                        <a:ext cx="993775" cy="598487"/>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2B674B07-920F-48C0-97EF-67CADD2695AA}"/>
              </a:ext>
            </a:extLst>
          </p:cNvPr>
          <p:cNvGraphicFramePr>
            <a:graphicFrameLocks noChangeAspect="1"/>
          </p:cNvGraphicFramePr>
          <p:nvPr>
            <p:extLst>
              <p:ext uri="{D42A27DB-BD31-4B8C-83A1-F6EECF244321}">
                <p14:modId xmlns:p14="http://schemas.microsoft.com/office/powerpoint/2010/main" val="328621312"/>
              </p:ext>
            </p:extLst>
          </p:nvPr>
        </p:nvGraphicFramePr>
        <p:xfrm>
          <a:off x="359652" y="1303884"/>
          <a:ext cx="3116262" cy="588963"/>
        </p:xfrm>
        <a:graphic>
          <a:graphicData uri="http://schemas.openxmlformats.org/presentationml/2006/ole">
            <mc:AlternateContent xmlns:mc="http://schemas.openxmlformats.org/markup-compatibility/2006">
              <mc:Choice xmlns:v="urn:schemas-microsoft-com:vml" Requires="v">
                <p:oleObj name="Equation" r:id="rId16" imgW="1345616" imgH="253890" progId="Equation.DSMT4">
                  <p:embed/>
                </p:oleObj>
              </mc:Choice>
              <mc:Fallback>
                <p:oleObj name="Equation" r:id="rId16" imgW="1345616" imgH="253890" progId="Equation.DSMT4">
                  <p:embed/>
                  <p:pic>
                    <p:nvPicPr>
                      <p:cNvPr id="42" name="Object 41">
                        <a:extLst>
                          <a:ext uri="{FF2B5EF4-FFF2-40B4-BE49-F238E27FC236}">
                            <a16:creationId xmlns:a16="http://schemas.microsoft.com/office/drawing/2014/main" id="{2B674B07-920F-48C0-97EF-67CADD2695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652" y="1303884"/>
                        <a:ext cx="31162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DC05D04-E0D9-4ABA-BE92-0F1F1A37F766}"/>
                  </a:ext>
                </a:extLst>
              </p:cNvPr>
              <p:cNvSpPr txBox="1">
                <a:spLocks noChangeArrowheads="1"/>
              </p:cNvSpPr>
              <p:nvPr/>
            </p:nvSpPr>
            <p:spPr bwMode="auto">
              <a:xfrm>
                <a:off x="303058" y="3681759"/>
                <a:ext cx="3395485" cy="92333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The area of this part of the distribution is the probability of a TYPE 2 Error </a:t>
                </a:r>
                <a14:m>
                  <m:oMath xmlns:m="http://schemas.openxmlformats.org/officeDocument/2006/math">
                    <m:r>
                      <a:rPr lang="en-CA" altLang="en-US" i="1" smtClean="0">
                        <a:latin typeface="Cambria Math" panose="02040503050406030204" pitchFamily="18" charset="0"/>
                        <a:ea typeface="Cambria Math" panose="02040503050406030204" pitchFamily="18" charset="0"/>
                      </a:rPr>
                      <m:t>𝛽</m:t>
                    </m:r>
                  </m:oMath>
                </a14:m>
                <a:endParaRPr lang="en-CA" altLang="en-US" dirty="0"/>
              </a:p>
            </p:txBody>
          </p:sp>
        </mc:Choice>
        <mc:Fallback xmlns="">
          <p:sp>
            <p:nvSpPr>
              <p:cNvPr id="44" name="TextBox 43">
                <a:extLst>
                  <a:ext uri="{FF2B5EF4-FFF2-40B4-BE49-F238E27FC236}">
                    <a16:creationId xmlns:a16="http://schemas.microsoft.com/office/drawing/2014/main" id="{2DC05D04-E0D9-4ABA-BE92-0F1F1A37F766}"/>
                  </a:ext>
                </a:extLst>
              </p:cNvPr>
              <p:cNvSpPr txBox="1">
                <a:spLocks noRot="1" noChangeAspect="1" noMove="1" noResize="1" noEditPoints="1" noAdjustHandles="1" noChangeArrowheads="1" noChangeShapeType="1" noTextEdit="1"/>
              </p:cNvSpPr>
              <p:nvPr/>
            </p:nvSpPr>
            <p:spPr bwMode="auto">
              <a:xfrm>
                <a:off x="303058" y="3681759"/>
                <a:ext cx="3395485" cy="923330"/>
              </a:xfrm>
              <a:prstGeom prst="rect">
                <a:avLst/>
              </a:prstGeom>
              <a:blipFill>
                <a:blip r:embed="rId18"/>
                <a:stretch>
                  <a:fillRect l="-1616" t="-3974" b="-9934"/>
                </a:stretch>
              </a:blipFill>
              <a:ln>
                <a:noFill/>
              </a:ln>
            </p:spPr>
            <p:txBody>
              <a:bodyPr/>
              <a:lstStyle/>
              <a:p>
                <a:r>
                  <a:rPr lang="en-US">
                    <a:noFill/>
                  </a:rPr>
                  <a:t> </a:t>
                </a:r>
              </a:p>
            </p:txBody>
          </p:sp>
        </mc:Fallback>
      </mc:AlternateContent>
      <p:sp>
        <p:nvSpPr>
          <p:cNvPr id="45" name="Freeform: Shape 44">
            <a:extLst>
              <a:ext uri="{FF2B5EF4-FFF2-40B4-BE49-F238E27FC236}">
                <a16:creationId xmlns:a16="http://schemas.microsoft.com/office/drawing/2014/main" id="{A0BEF7AD-B078-4C87-824D-7C689DED1BCE}"/>
              </a:ext>
            </a:extLst>
          </p:cNvPr>
          <p:cNvSpPr/>
          <p:nvPr/>
        </p:nvSpPr>
        <p:spPr>
          <a:xfrm>
            <a:off x="4056017" y="5227093"/>
            <a:ext cx="993655" cy="1007399"/>
          </a:xfrm>
          <a:custGeom>
            <a:avLst/>
            <a:gdLst>
              <a:gd name="connsiteX0" fmla="*/ 0 w 1050878"/>
              <a:gd name="connsiteY0" fmla="*/ 890516 h 907708"/>
              <a:gd name="connsiteX1" fmla="*/ 0 w 1050878"/>
              <a:gd name="connsiteY1" fmla="*/ 890516 h 907708"/>
              <a:gd name="connsiteX2" fmla="*/ 562970 w 1050878"/>
              <a:gd name="connsiteY2" fmla="*/ 856397 h 907708"/>
              <a:gd name="connsiteX3" fmla="*/ 842749 w 1050878"/>
              <a:gd name="connsiteY3" fmla="*/ 880280 h 907708"/>
              <a:gd name="connsiteX4" fmla="*/ 928048 w 1050878"/>
              <a:gd name="connsiteY4" fmla="*/ 900752 h 907708"/>
              <a:gd name="connsiteX5" fmla="*/ 951931 w 1050878"/>
              <a:gd name="connsiteY5" fmla="*/ 907576 h 907708"/>
              <a:gd name="connsiteX6" fmla="*/ 1009934 w 1050878"/>
              <a:gd name="connsiteY6" fmla="*/ 904164 h 907708"/>
              <a:gd name="connsiteX7" fmla="*/ 1033818 w 1050878"/>
              <a:gd name="connsiteY7" fmla="*/ 890516 h 907708"/>
              <a:gd name="connsiteX8" fmla="*/ 1050878 w 1050878"/>
              <a:gd name="connsiteY8" fmla="*/ 887104 h 907708"/>
              <a:gd name="connsiteX9" fmla="*/ 1020170 w 1050878"/>
              <a:gd name="connsiteY9" fmla="*/ 876868 h 907708"/>
              <a:gd name="connsiteX10" fmla="*/ 992875 w 1050878"/>
              <a:gd name="connsiteY10" fmla="*/ 870044 h 907708"/>
              <a:gd name="connsiteX11" fmla="*/ 1003111 w 1050878"/>
              <a:gd name="connsiteY11" fmla="*/ 876868 h 907708"/>
              <a:gd name="connsiteX12" fmla="*/ 1003111 w 1050878"/>
              <a:gd name="connsiteY12" fmla="*/ 876868 h 907708"/>
              <a:gd name="connsiteX13" fmla="*/ 1020170 w 1050878"/>
              <a:gd name="connsiteY13" fmla="*/ 0 h 907708"/>
              <a:gd name="connsiteX14" fmla="*/ 805218 w 1050878"/>
              <a:gd name="connsiteY14" fmla="*/ 334370 h 907708"/>
              <a:gd name="connsiteX15" fmla="*/ 511791 w 1050878"/>
              <a:gd name="connsiteY15" fmla="*/ 624385 h 907708"/>
              <a:gd name="connsiteX16" fmla="*/ 249072 w 1050878"/>
              <a:gd name="connsiteY16" fmla="*/ 805218 h 907708"/>
              <a:gd name="connsiteX17" fmla="*/ 0 w 1050878"/>
              <a:gd name="connsiteY17" fmla="*/ 890516 h 90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0878" h="907708">
                <a:moveTo>
                  <a:pt x="0" y="890516"/>
                </a:moveTo>
                <a:lnTo>
                  <a:pt x="0" y="890516"/>
                </a:lnTo>
                <a:cubicBezTo>
                  <a:pt x="176518" y="875557"/>
                  <a:pt x="393983" y="854599"/>
                  <a:pt x="562970" y="856397"/>
                </a:cubicBezTo>
                <a:cubicBezTo>
                  <a:pt x="656564" y="857393"/>
                  <a:pt x="749489" y="872319"/>
                  <a:pt x="842749" y="880280"/>
                </a:cubicBezTo>
                <a:lnTo>
                  <a:pt x="928048" y="900752"/>
                </a:lnTo>
                <a:cubicBezTo>
                  <a:pt x="936080" y="902760"/>
                  <a:pt x="943659" y="907231"/>
                  <a:pt x="951931" y="907576"/>
                </a:cubicBezTo>
                <a:cubicBezTo>
                  <a:pt x="971282" y="908382"/>
                  <a:pt x="990600" y="905301"/>
                  <a:pt x="1009934" y="904164"/>
                </a:cubicBezTo>
                <a:cubicBezTo>
                  <a:pt x="1054603" y="892997"/>
                  <a:pt x="993162" y="910844"/>
                  <a:pt x="1033818" y="890516"/>
                </a:cubicBezTo>
                <a:cubicBezTo>
                  <a:pt x="1039005" y="887922"/>
                  <a:pt x="1045191" y="888241"/>
                  <a:pt x="1050878" y="887104"/>
                </a:cubicBezTo>
                <a:cubicBezTo>
                  <a:pt x="1040642" y="883692"/>
                  <a:pt x="1029642" y="882034"/>
                  <a:pt x="1020170" y="876868"/>
                </a:cubicBezTo>
                <a:cubicBezTo>
                  <a:pt x="995218" y="863258"/>
                  <a:pt x="1041500" y="861942"/>
                  <a:pt x="992875" y="870044"/>
                </a:cubicBezTo>
                <a:lnTo>
                  <a:pt x="1003111" y="876868"/>
                </a:lnTo>
                <a:lnTo>
                  <a:pt x="1003111" y="876868"/>
                </a:lnTo>
                <a:lnTo>
                  <a:pt x="1020170" y="0"/>
                </a:lnTo>
                <a:lnTo>
                  <a:pt x="805218" y="334370"/>
                </a:lnTo>
                <a:lnTo>
                  <a:pt x="511791" y="624385"/>
                </a:lnTo>
                <a:lnTo>
                  <a:pt x="249072" y="805218"/>
                </a:lnTo>
                <a:lnTo>
                  <a:pt x="0" y="890516"/>
                </a:lnTo>
                <a:close/>
              </a:path>
            </a:pathLst>
          </a:custGeom>
          <a:solidFill>
            <a:srgbClr val="FF0000">
              <a:alpha val="50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6" name="Object 45">
            <a:extLst>
              <a:ext uri="{FF2B5EF4-FFF2-40B4-BE49-F238E27FC236}">
                <a16:creationId xmlns:a16="http://schemas.microsoft.com/office/drawing/2014/main" id="{BC9983ED-4E83-4785-8F5D-03056A19B123}"/>
              </a:ext>
            </a:extLst>
          </p:cNvPr>
          <p:cNvGraphicFramePr>
            <a:graphicFrameLocks noChangeAspect="1"/>
          </p:cNvGraphicFramePr>
          <p:nvPr>
            <p:extLst>
              <p:ext uri="{D42A27DB-BD31-4B8C-83A1-F6EECF244321}">
                <p14:modId xmlns:p14="http://schemas.microsoft.com/office/powerpoint/2010/main" val="3801120972"/>
              </p:ext>
            </p:extLst>
          </p:nvPr>
        </p:nvGraphicFramePr>
        <p:xfrm>
          <a:off x="3528681" y="1058578"/>
          <a:ext cx="4482555" cy="1056541"/>
        </p:xfrm>
        <a:graphic>
          <a:graphicData uri="http://schemas.openxmlformats.org/presentationml/2006/ole">
            <mc:AlternateContent xmlns:mc="http://schemas.openxmlformats.org/markup-compatibility/2006">
              <mc:Choice xmlns:v="urn:schemas-microsoft-com:vml" Requires="v">
                <p:oleObj name="Equation" r:id="rId19" imgW="1942920" imgH="457200" progId="Equation.DSMT4">
                  <p:embed/>
                </p:oleObj>
              </mc:Choice>
              <mc:Fallback>
                <p:oleObj name="Equation" r:id="rId19" imgW="1942920" imgH="457200" progId="Equation.DSMT4">
                  <p:embed/>
                  <p:pic>
                    <p:nvPicPr>
                      <p:cNvPr id="46" name="Object 45">
                        <a:extLst>
                          <a:ext uri="{FF2B5EF4-FFF2-40B4-BE49-F238E27FC236}">
                            <a16:creationId xmlns:a16="http://schemas.microsoft.com/office/drawing/2014/main" id="{BC9983ED-4E83-4785-8F5D-03056A19B123}"/>
                          </a:ext>
                        </a:extLst>
                      </p:cNvPr>
                      <p:cNvPicPr>
                        <a:picLocks noChangeAspect="1" noChangeArrowheads="1"/>
                      </p:cNvPicPr>
                      <p:nvPr/>
                    </p:nvPicPr>
                    <p:blipFill>
                      <a:blip r:embed="rId20"/>
                      <a:srcRect/>
                      <a:stretch>
                        <a:fillRect/>
                      </a:stretch>
                    </p:blipFill>
                    <p:spPr bwMode="auto">
                      <a:xfrm>
                        <a:off x="3528681" y="1058578"/>
                        <a:ext cx="4482555" cy="1056541"/>
                      </a:xfrm>
                      <a:prstGeom prst="rect">
                        <a:avLst/>
                      </a:prstGeom>
                      <a:noFill/>
                      <a:ln>
                        <a:noFill/>
                      </a:ln>
                    </p:spPr>
                  </p:pic>
                </p:oleObj>
              </mc:Fallback>
            </mc:AlternateContent>
          </a:graphicData>
        </a:graphic>
      </p:graphicFrame>
      <p:graphicFrame>
        <p:nvGraphicFramePr>
          <p:cNvPr id="47" name="Object 46">
            <a:extLst>
              <a:ext uri="{FF2B5EF4-FFF2-40B4-BE49-F238E27FC236}">
                <a16:creationId xmlns:a16="http://schemas.microsoft.com/office/drawing/2014/main" id="{B970131F-E637-4706-A97A-6E2512CB98FB}"/>
              </a:ext>
            </a:extLst>
          </p:cNvPr>
          <p:cNvGraphicFramePr>
            <a:graphicFrameLocks noChangeAspect="1"/>
          </p:cNvGraphicFramePr>
          <p:nvPr>
            <p:extLst>
              <p:ext uri="{D42A27DB-BD31-4B8C-83A1-F6EECF244321}">
                <p14:modId xmlns:p14="http://schemas.microsoft.com/office/powerpoint/2010/main" val="592442154"/>
              </p:ext>
            </p:extLst>
          </p:nvPr>
        </p:nvGraphicFramePr>
        <p:xfrm>
          <a:off x="3569909" y="2043184"/>
          <a:ext cx="4907290" cy="822846"/>
        </p:xfrm>
        <a:graphic>
          <a:graphicData uri="http://schemas.openxmlformats.org/presentationml/2006/ole">
            <mc:AlternateContent xmlns:mc="http://schemas.openxmlformats.org/markup-compatibility/2006">
              <mc:Choice xmlns:v="urn:schemas-microsoft-com:vml" Requires="v">
                <p:oleObj name="Equation" r:id="rId21" imgW="2730240" imgH="457200" progId="Equation.DSMT4">
                  <p:embed/>
                </p:oleObj>
              </mc:Choice>
              <mc:Fallback>
                <p:oleObj name="Equation" r:id="rId21" imgW="2730240" imgH="457200" progId="Equation.DSMT4">
                  <p:embed/>
                  <p:pic>
                    <p:nvPicPr>
                      <p:cNvPr id="47" name="Object 46">
                        <a:extLst>
                          <a:ext uri="{FF2B5EF4-FFF2-40B4-BE49-F238E27FC236}">
                            <a16:creationId xmlns:a16="http://schemas.microsoft.com/office/drawing/2014/main" id="{B970131F-E637-4706-A97A-6E2512CB98FB}"/>
                          </a:ext>
                        </a:extLst>
                      </p:cNvPr>
                      <p:cNvPicPr>
                        <a:picLocks noChangeAspect="1" noChangeArrowheads="1"/>
                      </p:cNvPicPr>
                      <p:nvPr/>
                    </p:nvPicPr>
                    <p:blipFill>
                      <a:blip r:embed="rId22"/>
                      <a:srcRect/>
                      <a:stretch>
                        <a:fillRect/>
                      </a:stretch>
                    </p:blipFill>
                    <p:spPr bwMode="auto">
                      <a:xfrm>
                        <a:off x="3569909" y="2043184"/>
                        <a:ext cx="4907290" cy="822846"/>
                      </a:xfrm>
                      <a:prstGeom prst="rect">
                        <a:avLst/>
                      </a:prstGeom>
                      <a:noFill/>
                      <a:ln>
                        <a:noFill/>
                      </a:ln>
                    </p:spPr>
                  </p:pic>
                </p:oleObj>
              </mc:Fallback>
            </mc:AlternateContent>
          </a:graphicData>
        </a:graphic>
      </p:graphicFrame>
      <p:graphicFrame>
        <p:nvGraphicFramePr>
          <p:cNvPr id="48" name="Object 47">
            <a:extLst>
              <a:ext uri="{FF2B5EF4-FFF2-40B4-BE49-F238E27FC236}">
                <a16:creationId xmlns:a16="http://schemas.microsoft.com/office/drawing/2014/main" id="{4737E955-CE4C-4E8B-A356-D6D127E20EC6}"/>
              </a:ext>
            </a:extLst>
          </p:cNvPr>
          <p:cNvGraphicFramePr>
            <a:graphicFrameLocks noChangeAspect="1"/>
          </p:cNvGraphicFramePr>
          <p:nvPr>
            <p:extLst>
              <p:ext uri="{D42A27DB-BD31-4B8C-83A1-F6EECF244321}">
                <p14:modId xmlns:p14="http://schemas.microsoft.com/office/powerpoint/2010/main" val="3416505906"/>
              </p:ext>
            </p:extLst>
          </p:nvPr>
        </p:nvGraphicFramePr>
        <p:xfrm>
          <a:off x="8117172" y="2183641"/>
          <a:ext cx="2548036" cy="539608"/>
        </p:xfrm>
        <a:graphic>
          <a:graphicData uri="http://schemas.openxmlformats.org/presentationml/2006/ole">
            <mc:AlternateContent xmlns:mc="http://schemas.openxmlformats.org/markup-compatibility/2006">
              <mc:Choice xmlns:v="urn:schemas-microsoft-com:vml" Requires="v">
                <p:oleObj name="Equation" r:id="rId23" imgW="838080" imgH="177480" progId="Equation.DSMT4">
                  <p:embed/>
                </p:oleObj>
              </mc:Choice>
              <mc:Fallback>
                <p:oleObj name="Equation" r:id="rId23" imgW="838080" imgH="177480" progId="Equation.DSMT4">
                  <p:embed/>
                  <p:pic>
                    <p:nvPicPr>
                      <p:cNvPr id="48" name="Object 47">
                        <a:extLst>
                          <a:ext uri="{FF2B5EF4-FFF2-40B4-BE49-F238E27FC236}">
                            <a16:creationId xmlns:a16="http://schemas.microsoft.com/office/drawing/2014/main" id="{4737E955-CE4C-4E8B-A356-D6D127E20EC6}"/>
                          </a:ext>
                        </a:extLst>
                      </p:cNvPr>
                      <p:cNvPicPr>
                        <a:picLocks noChangeAspect="1" noChangeArrowheads="1"/>
                      </p:cNvPicPr>
                      <p:nvPr/>
                    </p:nvPicPr>
                    <p:blipFill>
                      <a:blip r:embed="rId24"/>
                      <a:srcRect/>
                      <a:stretch>
                        <a:fillRect/>
                      </a:stretch>
                    </p:blipFill>
                    <p:spPr bwMode="auto">
                      <a:xfrm>
                        <a:off x="8117172" y="2183641"/>
                        <a:ext cx="2548036" cy="539608"/>
                      </a:xfrm>
                      <a:prstGeom prst="rect">
                        <a:avLst/>
                      </a:prstGeom>
                      <a:noFill/>
                      <a:ln>
                        <a:noFill/>
                      </a:ln>
                    </p:spPr>
                  </p:pic>
                </p:oleObj>
              </mc:Fallback>
            </mc:AlternateContent>
          </a:graphicData>
        </a:graphic>
      </p:graphicFrame>
      <p:graphicFrame>
        <p:nvGraphicFramePr>
          <p:cNvPr id="49" name="Object 48">
            <a:extLst>
              <a:ext uri="{FF2B5EF4-FFF2-40B4-BE49-F238E27FC236}">
                <a16:creationId xmlns:a16="http://schemas.microsoft.com/office/drawing/2014/main" id="{AE13A7A6-92D1-48F8-983B-75C93784BDE2}"/>
              </a:ext>
            </a:extLst>
          </p:cNvPr>
          <p:cNvGraphicFramePr>
            <a:graphicFrameLocks noChangeAspect="1"/>
          </p:cNvGraphicFramePr>
          <p:nvPr>
            <p:extLst>
              <p:ext uri="{D42A27DB-BD31-4B8C-83A1-F6EECF244321}">
                <p14:modId xmlns:p14="http://schemas.microsoft.com/office/powerpoint/2010/main" val="1626420251"/>
              </p:ext>
            </p:extLst>
          </p:nvPr>
        </p:nvGraphicFramePr>
        <p:xfrm>
          <a:off x="340934" y="1990940"/>
          <a:ext cx="2087562" cy="471487"/>
        </p:xfrm>
        <a:graphic>
          <a:graphicData uri="http://schemas.openxmlformats.org/presentationml/2006/ole">
            <mc:AlternateContent xmlns:mc="http://schemas.openxmlformats.org/markup-compatibility/2006">
              <mc:Choice xmlns:v="urn:schemas-microsoft-com:vml" Requires="v">
                <p:oleObj name="Equation" r:id="rId25" imgW="901309" imgH="203112" progId="Equation.DSMT4">
                  <p:embed/>
                </p:oleObj>
              </mc:Choice>
              <mc:Fallback>
                <p:oleObj name="Equation" r:id="rId25" imgW="901309" imgH="203112" progId="Equation.DSMT4">
                  <p:embed/>
                  <p:pic>
                    <p:nvPicPr>
                      <p:cNvPr id="49" name="Object 48">
                        <a:extLst>
                          <a:ext uri="{FF2B5EF4-FFF2-40B4-BE49-F238E27FC236}">
                            <a16:creationId xmlns:a16="http://schemas.microsoft.com/office/drawing/2014/main" id="{AE13A7A6-92D1-48F8-983B-75C93784BDE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0934" y="1990940"/>
                        <a:ext cx="2087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a:extLst>
              <a:ext uri="{FF2B5EF4-FFF2-40B4-BE49-F238E27FC236}">
                <a16:creationId xmlns:a16="http://schemas.microsoft.com/office/drawing/2014/main" id="{2B83099A-CDE1-426F-B9AD-A335A421CEA7}"/>
              </a:ext>
            </a:extLst>
          </p:cNvPr>
          <p:cNvGraphicFramePr>
            <a:graphicFrameLocks noChangeAspect="1"/>
          </p:cNvGraphicFramePr>
          <p:nvPr>
            <p:extLst>
              <p:ext uri="{D42A27DB-BD31-4B8C-83A1-F6EECF244321}">
                <p14:modId xmlns:p14="http://schemas.microsoft.com/office/powerpoint/2010/main" val="1257551703"/>
              </p:ext>
            </p:extLst>
          </p:nvPr>
        </p:nvGraphicFramePr>
        <p:xfrm>
          <a:off x="299992" y="2524979"/>
          <a:ext cx="2263775" cy="942975"/>
        </p:xfrm>
        <a:graphic>
          <a:graphicData uri="http://schemas.openxmlformats.org/presentationml/2006/ole">
            <mc:AlternateContent xmlns:mc="http://schemas.openxmlformats.org/markup-compatibility/2006">
              <mc:Choice xmlns:v="urn:schemas-microsoft-com:vml" Requires="v">
                <p:oleObj name="Equation" r:id="rId27" imgW="977476" imgH="406224" progId="Equation.DSMT4">
                  <p:embed/>
                </p:oleObj>
              </mc:Choice>
              <mc:Fallback>
                <p:oleObj name="Equation" r:id="rId27" imgW="977476" imgH="406224" progId="Equation.DSMT4">
                  <p:embed/>
                  <p:pic>
                    <p:nvPicPr>
                      <p:cNvPr id="50" name="Object 49">
                        <a:extLst>
                          <a:ext uri="{FF2B5EF4-FFF2-40B4-BE49-F238E27FC236}">
                            <a16:creationId xmlns:a16="http://schemas.microsoft.com/office/drawing/2014/main" id="{2B83099A-CDE1-426F-B9AD-A335A421CEA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9992" y="2524979"/>
                        <a:ext cx="2263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3" name="Straight Arrow Connector 42">
            <a:extLst>
              <a:ext uri="{FF2B5EF4-FFF2-40B4-BE49-F238E27FC236}">
                <a16:creationId xmlns:a16="http://schemas.microsoft.com/office/drawing/2014/main" id="{43856095-328E-40E8-B18B-A2FCFE5F5FEB}"/>
              </a:ext>
            </a:extLst>
          </p:cNvPr>
          <p:cNvCxnSpPr>
            <a:cxnSpLocks/>
          </p:cNvCxnSpPr>
          <p:nvPr/>
        </p:nvCxnSpPr>
        <p:spPr>
          <a:xfrm>
            <a:off x="2388358" y="4394579"/>
            <a:ext cx="2388358" cy="15558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D5CBE7D-4AB1-4D58-8D09-7220390D8015}"/>
              </a:ext>
            </a:extLst>
          </p:cNvPr>
          <p:cNvSpPr txBox="1">
            <a:spLocks noChangeArrowheads="1"/>
          </p:cNvSpPr>
          <p:nvPr/>
        </p:nvSpPr>
        <p:spPr bwMode="auto">
          <a:xfrm>
            <a:off x="7126938" y="3627170"/>
            <a:ext cx="4924098" cy="144655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200" dirty="0"/>
              <a:t>The probability of a Type 2 Error, where you don’t open the restaurant when the mean household income is $87,000 is around 30.8%</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5C5C14D7-1109-470E-8F4E-9F0B2F5C77B7}"/>
              </a:ext>
            </a:extLst>
          </p:cNvPr>
          <p:cNvSpPr>
            <a:spLocks noGrp="1"/>
          </p:cNvSpPr>
          <p:nvPr>
            <p:ph sz="quarter" idx="1"/>
          </p:nvPr>
        </p:nvSpPr>
        <p:spPr>
          <a:xfrm>
            <a:off x="395784" y="188913"/>
            <a:ext cx="11395881" cy="6284912"/>
          </a:xfrm>
        </p:spPr>
        <p:txBody>
          <a:bodyPr/>
          <a:lstStyle/>
          <a:p>
            <a:pPr marL="0" indent="0" eaLnBrk="1" hangingPunct="1">
              <a:buNone/>
            </a:pPr>
            <a:r>
              <a:rPr lang="en-CA" altLang="en-US" sz="2100" dirty="0"/>
              <a:t>Ex: Hospital administrators want to improve paramedic response times to within 8 minutes, so they started looking at the “</a:t>
            </a:r>
            <a:r>
              <a:rPr lang="en-CA" altLang="en-US" sz="2100" b="1" i="1" u="sng" dirty="0"/>
              <a:t>proportion</a:t>
            </a:r>
            <a:r>
              <a:rPr lang="en-CA" altLang="en-US" sz="2100" dirty="0"/>
              <a:t>” of calls where paramedics arrived within 8minutes.  Last year, paramedics arrived on the scene of an accident within 8 minutes  75% of the time.  The city manager wants to determine whether they have done significantly better this year:</a:t>
            </a:r>
          </a:p>
          <a:p>
            <a:pPr marL="0" indent="0" eaLnBrk="1" hangingPunct="1">
              <a:buNone/>
            </a:pPr>
            <a:r>
              <a:rPr lang="en-CA" altLang="en-US" sz="2100" dirty="0"/>
              <a:t>a) State the appropriate null and alternative hypothesis for the hospital admins to test</a:t>
            </a:r>
            <a:br>
              <a:rPr lang="en-CA" altLang="en-US" sz="2100" dirty="0"/>
            </a:br>
            <a:br>
              <a:rPr lang="en-CA" altLang="en-US" sz="2100" dirty="0"/>
            </a:br>
            <a:r>
              <a:rPr lang="en-CA" altLang="en-US" sz="2100" dirty="0"/>
              <a:t>b) Describe a Type I and Type II error in this context</a:t>
            </a:r>
            <a:br>
              <a:rPr lang="en-CA" altLang="en-US" sz="2100" dirty="0"/>
            </a:br>
            <a:br>
              <a:rPr lang="en-CA" altLang="en-US" sz="2100" dirty="0"/>
            </a:br>
            <a:r>
              <a:rPr lang="en-CA" altLang="en-US" sz="2100" dirty="0"/>
              <a:t>c) Explain the consequences of each type of error</a:t>
            </a:r>
            <a:br>
              <a:rPr lang="en-CA" altLang="en-US" sz="2100" dirty="0"/>
            </a:br>
            <a:br>
              <a:rPr lang="en-CA" altLang="en-US" sz="2100" dirty="0"/>
            </a:br>
            <a:r>
              <a:rPr lang="en-CA" altLang="en-US" sz="2100" dirty="0"/>
              <a:t>d) Which is more serious?  Type I error or Type II error.  Justify your answer:</a:t>
            </a:r>
            <a:br>
              <a:rPr lang="en-CA" altLang="en-US" sz="2100" dirty="0"/>
            </a:br>
            <a:br>
              <a:rPr lang="en-CA" altLang="en-US" sz="2100" dirty="0"/>
            </a:br>
            <a:r>
              <a:rPr lang="en-CA" altLang="en-US" sz="2100" dirty="0"/>
              <a:t>e) Suppose you were in a life threatening injury from an accident and you need medical assistance as quickly as possible.  Which of the two significance tests would you before useful to you?  The one in part “a” of this question, or the following significance test:</a:t>
            </a:r>
            <a:br>
              <a:rPr lang="en-CA" altLang="en-US" sz="2100" dirty="0"/>
            </a:br>
            <a:r>
              <a:rPr lang="en-CA" altLang="en-US" sz="2100" dirty="0"/>
              <a:t>                                   :   Please explain your answer: </a:t>
            </a:r>
          </a:p>
        </p:txBody>
      </p:sp>
      <p:sp>
        <p:nvSpPr>
          <p:cNvPr id="21507" name="Rectangle 5">
            <a:extLst>
              <a:ext uri="{FF2B5EF4-FFF2-40B4-BE49-F238E27FC236}">
                <a16:creationId xmlns:a16="http://schemas.microsoft.com/office/drawing/2014/main" id="{151F6B66-12B8-4E83-BED6-A11CEA725C53}"/>
              </a:ext>
            </a:extLst>
          </p:cNvPr>
          <p:cNvSpPr>
            <a:spLocks noChangeArrowheads="1"/>
          </p:cNvSpPr>
          <p:nvPr/>
        </p:nvSpPr>
        <p:spPr bwMode="auto">
          <a:xfrm>
            <a:off x="1524000" y="-130805"/>
            <a:ext cx="23115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zh-CN" sz="1100"/>
              <a:t>“</a:t>
            </a:r>
            <a:endParaRPr lang="en-CA" altLang="zh-CN"/>
          </a:p>
        </p:txBody>
      </p:sp>
      <p:graphicFrame>
        <p:nvGraphicFramePr>
          <p:cNvPr id="21508" name="Object 3">
            <a:extLst>
              <a:ext uri="{FF2B5EF4-FFF2-40B4-BE49-F238E27FC236}">
                <a16:creationId xmlns:a16="http://schemas.microsoft.com/office/drawing/2014/main" id="{0628BBAF-10B5-4DBD-A1CF-08E6B162066A}"/>
              </a:ext>
            </a:extLst>
          </p:cNvPr>
          <p:cNvGraphicFramePr>
            <a:graphicFrameLocks noChangeAspect="1"/>
          </p:cNvGraphicFramePr>
          <p:nvPr>
            <p:extLst>
              <p:ext uri="{D42A27DB-BD31-4B8C-83A1-F6EECF244321}">
                <p14:modId xmlns:p14="http://schemas.microsoft.com/office/powerpoint/2010/main" val="4100523990"/>
              </p:ext>
            </p:extLst>
          </p:nvPr>
        </p:nvGraphicFramePr>
        <p:xfrm>
          <a:off x="578609" y="5465123"/>
          <a:ext cx="2519363" cy="371475"/>
        </p:xfrm>
        <a:graphic>
          <a:graphicData uri="http://schemas.openxmlformats.org/presentationml/2006/ole">
            <mc:AlternateContent xmlns:mc="http://schemas.openxmlformats.org/markup-compatibility/2006">
              <mc:Choice xmlns:v="urn:schemas-microsoft-com:vml" Requires="v">
                <p:oleObj name="Equation" r:id="rId4" imgW="1384300" imgH="203200" progId="Equation.DSMT4">
                  <p:embed/>
                </p:oleObj>
              </mc:Choice>
              <mc:Fallback>
                <p:oleObj name="Equation" r:id="rId4" imgW="1384300" imgH="203200" progId="Equation.DSMT4">
                  <p:embed/>
                  <p:pic>
                    <p:nvPicPr>
                      <p:cNvPr id="21508" name="Object 3">
                        <a:extLst>
                          <a:ext uri="{FF2B5EF4-FFF2-40B4-BE49-F238E27FC236}">
                            <a16:creationId xmlns:a16="http://schemas.microsoft.com/office/drawing/2014/main" id="{0628BBAF-10B5-4DBD-A1CF-08E6B1620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09" y="5465123"/>
                        <a:ext cx="25193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6">
            <a:extLst>
              <a:ext uri="{FF2B5EF4-FFF2-40B4-BE49-F238E27FC236}">
                <a16:creationId xmlns:a16="http://schemas.microsoft.com/office/drawing/2014/main" id="{93C386E2-4679-4AA2-90CB-9B00EEC4FC59}"/>
              </a:ext>
            </a:extLst>
          </p:cNvPr>
          <p:cNvSpPr>
            <a:spLocks noChangeArrowheads="1"/>
          </p:cNvSpPr>
          <p:nvPr/>
        </p:nvSpPr>
        <p:spPr bwMode="auto">
          <a:xfrm>
            <a:off x="1524000" y="73983"/>
            <a:ext cx="24878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zh-CN" sz="1100"/>
              <a:t>”</a:t>
            </a:r>
            <a:r>
              <a:rPr lang="en-CA" altLang="zh-CN" sz="500"/>
              <a:t> </a:t>
            </a:r>
            <a:endParaRPr lang="en-CA" altLang="zh-CN"/>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ADB49-F562-4B05-B7F9-B9279C30D056}"/>
              </a:ext>
            </a:extLst>
          </p:cNvPr>
          <p:cNvSpPr txBox="1">
            <a:spLocks noChangeArrowheads="1"/>
          </p:cNvSpPr>
          <p:nvPr/>
        </p:nvSpPr>
        <p:spPr bwMode="auto">
          <a:xfrm>
            <a:off x="524107" y="384176"/>
            <a:ext cx="996450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Ho: </a:t>
            </a:r>
            <a:r>
              <a:rPr lang="en-CA" altLang="en-US" i="1" dirty="0"/>
              <a:t>p = 0.75  </a:t>
            </a:r>
            <a:r>
              <a:rPr lang="en-CA" altLang="en-US" sz="1600" dirty="0">
                <a:solidFill>
                  <a:srgbClr val="FF0000"/>
                </a:solidFill>
              </a:rPr>
              <a:t>[the proportion of calls where paramedics arrive within 8min is 75%</a:t>
            </a:r>
            <a:br>
              <a:rPr lang="en-CA" altLang="en-US" sz="1600" dirty="0">
                <a:solidFill>
                  <a:srgbClr val="FF0000"/>
                </a:solidFill>
              </a:rPr>
            </a:br>
            <a:endParaRPr lang="en-CA" altLang="en-US" sz="1600" dirty="0">
              <a:solidFill>
                <a:srgbClr val="FF0000"/>
              </a:solidFill>
            </a:endParaRPr>
          </a:p>
          <a:p>
            <a:r>
              <a:rPr lang="en-CA" altLang="en-US" dirty="0"/>
              <a:t>Ha: </a:t>
            </a:r>
            <a:r>
              <a:rPr lang="en-CA" altLang="en-US" i="1" dirty="0"/>
              <a:t>p &gt; 0.75 </a:t>
            </a:r>
            <a:r>
              <a:rPr lang="en-CA" altLang="en-US" sz="1600" dirty="0">
                <a:solidFill>
                  <a:srgbClr val="FF0000"/>
                </a:solidFill>
              </a:rPr>
              <a:t>[the proportion of calls where paramedics within 8 min is greater than 75%]</a:t>
            </a:r>
            <a:endParaRPr lang="en-CA" altLang="en-US" sz="1600" dirty="0"/>
          </a:p>
        </p:txBody>
      </p:sp>
      <p:sp>
        <p:nvSpPr>
          <p:cNvPr id="5" name="TextBox 4">
            <a:extLst>
              <a:ext uri="{FF2B5EF4-FFF2-40B4-BE49-F238E27FC236}">
                <a16:creationId xmlns:a16="http://schemas.microsoft.com/office/drawing/2014/main" id="{52AF6649-BB0C-4C3E-AA93-D6A7D3C0E9E5}"/>
              </a:ext>
            </a:extLst>
          </p:cNvPr>
          <p:cNvSpPr txBox="1">
            <a:spLocks noChangeArrowheads="1"/>
          </p:cNvSpPr>
          <p:nvPr/>
        </p:nvSpPr>
        <p:spPr bwMode="auto">
          <a:xfrm>
            <a:off x="423081" y="1433513"/>
            <a:ext cx="106835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B&amp;C) Type I error – Reject Ho when it is true.  Hospital admin think that the proportion of calls where paramedics arrive within 8min is greater than 75% when it is not.  Admin would then see no need to improve call response time when in fact it needs to.  This could lead to lives being lost b/c paramedics are not arriving on time.</a:t>
            </a:r>
          </a:p>
        </p:txBody>
      </p:sp>
      <p:sp>
        <p:nvSpPr>
          <p:cNvPr id="6" name="TextBox 5">
            <a:extLst>
              <a:ext uri="{FF2B5EF4-FFF2-40B4-BE49-F238E27FC236}">
                <a16:creationId xmlns:a16="http://schemas.microsoft.com/office/drawing/2014/main" id="{8EFDF613-658D-46F6-B6AB-46636AB696A9}"/>
              </a:ext>
            </a:extLst>
          </p:cNvPr>
          <p:cNvSpPr txBox="1">
            <a:spLocks noChangeArrowheads="1"/>
          </p:cNvSpPr>
          <p:nvPr/>
        </p:nvSpPr>
        <p:spPr bwMode="auto">
          <a:xfrm>
            <a:off x="382137" y="2924176"/>
            <a:ext cx="109698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Type II error – Fail to reject Ho when it is false.  Hospital admin think that proportion of calls where param. arrive within 8min is 75% when it is actually more.  </a:t>
            </a:r>
            <a:r>
              <a:rPr lang="en-CA" altLang="en-US" dirty="0" err="1"/>
              <a:t>Ie</a:t>
            </a:r>
            <a:r>
              <a:rPr lang="en-CA" altLang="en-US" dirty="0"/>
              <a:t>: Things are better than they think.  Consequence: Hospital admin may infuse more funding to improve response time when in fact it is actually doing quite well.  Fixing/improving something that may not need to be fixed.</a:t>
            </a:r>
          </a:p>
        </p:txBody>
      </p:sp>
      <p:sp>
        <p:nvSpPr>
          <p:cNvPr id="7" name="TextBox 6">
            <a:extLst>
              <a:ext uri="{FF2B5EF4-FFF2-40B4-BE49-F238E27FC236}">
                <a16:creationId xmlns:a16="http://schemas.microsoft.com/office/drawing/2014/main" id="{70766851-47FF-4BE9-892D-1691DA8807B2}"/>
              </a:ext>
            </a:extLst>
          </p:cNvPr>
          <p:cNvSpPr txBox="1">
            <a:spLocks noChangeArrowheads="1"/>
          </p:cNvSpPr>
          <p:nvPr/>
        </p:nvSpPr>
        <p:spPr bwMode="auto">
          <a:xfrm>
            <a:off x="450376" y="4427538"/>
            <a:ext cx="9533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 The type I error seems to have a greater consequence than a type II error b/c lives could be affected with delaying response time.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A0433DB4-DCEA-4F24-9594-FF3F58600EC3}"/>
              </a:ext>
            </a:extLst>
          </p:cNvPr>
          <p:cNvSpPr>
            <a:spLocks noGrp="1"/>
          </p:cNvSpPr>
          <p:nvPr>
            <p:ph sz="quarter" idx="1"/>
          </p:nvPr>
        </p:nvSpPr>
        <p:spPr>
          <a:xfrm>
            <a:off x="278779" y="106363"/>
            <a:ext cx="11251581" cy="2233612"/>
          </a:xfrm>
        </p:spPr>
        <p:txBody>
          <a:bodyPr/>
          <a:lstStyle/>
          <a:p>
            <a:pPr marL="0" indent="0">
              <a:buNone/>
            </a:pPr>
            <a:r>
              <a:rPr lang="en-CA" altLang="en-US" sz="2200" dirty="0"/>
              <a:t>e) What this question is really asking is: </a:t>
            </a:r>
          </a:p>
          <a:p>
            <a:pPr marL="0" indent="0">
              <a:buNone/>
            </a:pPr>
            <a:r>
              <a:rPr lang="en-CA" altLang="en-US" sz="2200" dirty="0"/>
              <a:t>What is more important to you as an individual if you were in a situation that requires immediate support from paramedics?  The proportion of calls responded within 8min  OR  the actual average time of a call being within 8min?  </a:t>
            </a:r>
          </a:p>
        </p:txBody>
      </p:sp>
      <p:sp>
        <p:nvSpPr>
          <p:cNvPr id="25603" name="Content Placeholder 2">
            <a:extLst>
              <a:ext uri="{FF2B5EF4-FFF2-40B4-BE49-F238E27FC236}">
                <a16:creationId xmlns:a16="http://schemas.microsoft.com/office/drawing/2014/main" id="{8E62C9F0-7D3B-4D03-BA9A-54E40FD59051}"/>
              </a:ext>
            </a:extLst>
          </p:cNvPr>
          <p:cNvSpPr txBox="1">
            <a:spLocks/>
          </p:cNvSpPr>
          <p:nvPr/>
        </p:nvSpPr>
        <p:spPr bwMode="auto">
          <a:xfrm>
            <a:off x="312234" y="1989138"/>
            <a:ext cx="1134079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Although answers may vary, my answer would be the average time of a call responded within 8 minutes.  </a:t>
            </a:r>
          </a:p>
          <a:p>
            <a:pPr>
              <a:buFont typeface="Wingdings" panose="05000000000000000000" pitchFamily="2" charset="2"/>
              <a:buNone/>
            </a:pPr>
            <a:r>
              <a:rPr lang="en-CA" altLang="en-US" sz="2200" dirty="0"/>
              <a:t>At a time of actual need, the mean(average) time would allow me to better prepare for how long I would need to wait until help arrives.  With sampling variability, the response time could be plus or minus 3 standard deviations.  I could expect 99% of the time that help will arrive within this range.  </a:t>
            </a:r>
            <a:br>
              <a:rPr lang="en-CA" altLang="en-US" sz="2200" dirty="0"/>
            </a:br>
            <a:br>
              <a:rPr lang="en-CA" altLang="en-US" sz="2200" dirty="0"/>
            </a:br>
            <a:r>
              <a:rPr lang="en-CA" altLang="en-US" sz="2200" dirty="0"/>
              <a:t>Whereas, knowing the proportion is more useful from an universal or overall point of view.  Knowing that 75% of calls are responded within 8 minutes does not provide a range in time that I could expect help to arrive.  For instance, there’s a chance that I may be one of the calls that is not within the 75%.  Therefore, I may not be able to better prepare for help to arrive.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A5B9-4F9D-478A-E85E-9581629CBF94}"/>
              </a:ext>
            </a:extLst>
          </p:cNvPr>
          <p:cNvSpPr>
            <a:spLocks noGrp="1"/>
          </p:cNvSpPr>
          <p:nvPr>
            <p:ph type="title"/>
          </p:nvPr>
        </p:nvSpPr>
        <p:spPr>
          <a:xfrm>
            <a:off x="609600" y="274638"/>
            <a:ext cx="9956800" cy="572029"/>
          </a:xfrm>
        </p:spPr>
        <p:txBody>
          <a:bodyPr/>
          <a:lstStyle/>
          <a:p>
            <a:r>
              <a:rPr lang="en-US" dirty="0"/>
              <a:t>TYPE 1 and Type 2 Errors</a:t>
            </a:r>
          </a:p>
        </p:txBody>
      </p:sp>
      <p:sp>
        <p:nvSpPr>
          <p:cNvPr id="3" name="Content Placeholder 2">
            <a:extLst>
              <a:ext uri="{FF2B5EF4-FFF2-40B4-BE49-F238E27FC236}">
                <a16:creationId xmlns:a16="http://schemas.microsoft.com/office/drawing/2014/main" id="{236CBCED-F9B9-68B5-3213-AE993F7654C0}"/>
              </a:ext>
            </a:extLst>
          </p:cNvPr>
          <p:cNvSpPr>
            <a:spLocks noGrp="1"/>
          </p:cNvSpPr>
          <p:nvPr>
            <p:ph sz="quarter" idx="1"/>
          </p:nvPr>
        </p:nvSpPr>
        <p:spPr>
          <a:xfrm>
            <a:off x="313267" y="829733"/>
            <a:ext cx="11700933" cy="5627285"/>
          </a:xfrm>
        </p:spPr>
        <p:txBody>
          <a:bodyPr/>
          <a:lstStyle/>
          <a:p>
            <a:r>
              <a:rPr lang="en-US" dirty="0"/>
              <a:t>In this lesson we will look at 2 types of errors whenever we perform a hypothesis test for the population mean</a:t>
            </a:r>
          </a:p>
          <a:p>
            <a:r>
              <a:rPr lang="en-US" dirty="0"/>
              <a:t>A TYPE 1 Error is when the “Null Hypothesis” (Ho) is true but we rejected it b/c our sample was statistically significant</a:t>
            </a:r>
          </a:p>
          <a:p>
            <a:r>
              <a:rPr lang="en-US" dirty="0"/>
              <a:t>The probability of a Type 1 error is equal to your significance level</a:t>
            </a:r>
          </a:p>
          <a:p>
            <a:r>
              <a:rPr lang="en-US" dirty="0"/>
              <a:t>A Type 2 Error is when the “Null Hypothesis” is false, BUT we fail to reject it</a:t>
            </a:r>
          </a:p>
          <a:p>
            <a:r>
              <a:rPr lang="en-US" dirty="0"/>
              <a:t>Calculating the probability of a Type 2 error will require two things:</a:t>
            </a:r>
          </a:p>
          <a:p>
            <a:pPr lvl="1"/>
            <a:r>
              <a:rPr lang="en-US" dirty="0"/>
              <a:t>The significance level &amp; the sample mean associated with it</a:t>
            </a:r>
          </a:p>
          <a:p>
            <a:pPr lvl="1"/>
            <a:r>
              <a:rPr lang="en-US" dirty="0"/>
              <a:t>The actual TRUE population mean and the true sampling distribution</a:t>
            </a:r>
            <a:br>
              <a:rPr lang="en-US" dirty="0"/>
            </a:br>
            <a:r>
              <a:rPr lang="en-US" dirty="0"/>
              <a:t>[different from your Null Hypothesis]</a:t>
            </a:r>
          </a:p>
          <a:p>
            <a:pPr lvl="1"/>
            <a:r>
              <a:rPr lang="en-US" dirty="0"/>
              <a:t>NOTE: You Can only calculate prob. of  TYPE 2 error IF the Null is FALSE!</a:t>
            </a:r>
          </a:p>
          <a:p>
            <a:r>
              <a:rPr lang="en-US" dirty="0"/>
              <a:t>This section will look at the probabilities and consequences of each type of error</a:t>
            </a:r>
          </a:p>
          <a:p>
            <a:r>
              <a:rPr lang="en-US" dirty="0"/>
              <a:t>To determine which error (Type 1 vs Type 2) is more severe, we will need to consider the context of the question</a:t>
            </a:r>
          </a:p>
          <a:p>
            <a:endParaRPr lang="en-US" dirty="0"/>
          </a:p>
        </p:txBody>
      </p:sp>
    </p:spTree>
    <p:custDataLst>
      <p:tags r:id="rId1"/>
    </p:custDataLst>
    <p:extLst>
      <p:ext uri="{BB962C8B-B14F-4D97-AF65-F5344CB8AC3E}">
        <p14:creationId xmlns:p14="http://schemas.microsoft.com/office/powerpoint/2010/main" val="13595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A886-CD87-4F0B-B7F6-C1A6A7CE914D}"/>
              </a:ext>
            </a:extLst>
          </p:cNvPr>
          <p:cNvSpPr>
            <a:spLocks noGrp="1"/>
          </p:cNvSpPr>
          <p:nvPr>
            <p:ph type="title"/>
          </p:nvPr>
        </p:nvSpPr>
        <p:spPr>
          <a:xfrm>
            <a:off x="300681" y="138714"/>
            <a:ext cx="9956800" cy="601662"/>
          </a:xfrm>
        </p:spPr>
        <p:txBody>
          <a:bodyPr/>
          <a:lstStyle/>
          <a:p>
            <a:r>
              <a:rPr lang="en-US" dirty="0"/>
              <a:t>POWER and Beta of a Two Tail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E7858A-B143-4843-8A80-7E05BDEC3D01}"/>
                  </a:ext>
                </a:extLst>
              </p:cNvPr>
              <p:cNvSpPr>
                <a:spLocks noGrp="1"/>
              </p:cNvSpPr>
              <p:nvPr>
                <p:ph sz="quarter" idx="1"/>
              </p:nvPr>
            </p:nvSpPr>
            <p:spPr>
              <a:xfrm>
                <a:off x="170677" y="730851"/>
                <a:ext cx="11077575" cy="2047875"/>
              </a:xfrm>
            </p:spPr>
            <p:txBody>
              <a:bodyPr/>
              <a:lstStyle/>
              <a:p>
                <a:r>
                  <a:rPr lang="en-US" sz="2200" dirty="0"/>
                  <a:t>When calculating POWER and BETA of a Two Tail test we need to calculate the area of BOTH the left and right sides of each </a:t>
                </a:r>
                <a14:m>
                  <m:oMath xmlns:m="http://schemas.openxmlformats.org/officeDocument/2006/math">
                    <m:acc>
                      <m:accPr>
                        <m:chr m:val="̅"/>
                        <m:ctrlPr>
                          <a:rPr lang="en-US" sz="2200" b="0" i="1" dirty="0" smtClean="0">
                            <a:latin typeface="Cambria Math" panose="02040503050406030204" pitchFamily="18" charset="0"/>
                          </a:rPr>
                        </m:ctrlPr>
                      </m:accPr>
                      <m:e>
                        <m:sSub>
                          <m:sSubPr>
                            <m:ctrlPr>
                              <a:rPr lang="en-US" sz="2200" i="1" dirty="0">
                                <a:latin typeface="Cambria Math" panose="02040503050406030204" pitchFamily="18" charset="0"/>
                              </a:rPr>
                            </m:ctrlPr>
                          </m:sSubPr>
                          <m:e>
                            <m:r>
                              <a:rPr lang="en-US" sz="2200" i="1" dirty="0">
                                <a:latin typeface="Cambria Math" panose="02040503050406030204" pitchFamily="18" charset="0"/>
                              </a:rPr>
                              <m:t>𝑥</m:t>
                            </m:r>
                          </m:e>
                          <m:sub>
                            <m:r>
                              <a:rPr lang="en-US" sz="2200" i="1" dirty="0">
                                <a:latin typeface="Cambria Math" panose="02040503050406030204" pitchFamily="18" charset="0"/>
                                <a:ea typeface="Cambria Math" panose="02040503050406030204" pitchFamily="18" charset="0"/>
                              </a:rPr>
                              <m:t>𝛼</m:t>
                            </m:r>
                          </m:sub>
                        </m:sSub>
                      </m:e>
                    </m:acc>
                  </m:oMath>
                </a14:m>
                <a:endParaRPr lang="en-US" sz="2200" b="0" dirty="0"/>
              </a:p>
              <a:p>
                <a:r>
                  <a:rPr lang="en-US" sz="2200" b="0" dirty="0"/>
                  <a:t>Power and Beta is only calculated with Ho is False</a:t>
                </a:r>
              </a:p>
              <a:p>
                <a:endParaRPr lang="en-US" sz="2200" dirty="0"/>
              </a:p>
            </p:txBody>
          </p:sp>
        </mc:Choice>
        <mc:Fallback xmlns="">
          <p:sp>
            <p:nvSpPr>
              <p:cNvPr id="3" name="Content Placeholder 2">
                <a:extLst>
                  <a:ext uri="{FF2B5EF4-FFF2-40B4-BE49-F238E27FC236}">
                    <a16:creationId xmlns:a16="http://schemas.microsoft.com/office/drawing/2014/main" id="{73E7858A-B143-4843-8A80-7E05BDEC3D01}"/>
                  </a:ext>
                </a:extLst>
              </p:cNvPr>
              <p:cNvSpPr>
                <a:spLocks noGrp="1" noRot="1" noChangeAspect="1" noMove="1" noResize="1" noEditPoints="1" noAdjustHandles="1" noChangeArrowheads="1" noChangeShapeType="1" noTextEdit="1"/>
              </p:cNvSpPr>
              <p:nvPr>
                <p:ph sz="quarter" idx="1"/>
              </p:nvPr>
            </p:nvSpPr>
            <p:spPr>
              <a:xfrm>
                <a:off x="170677" y="730851"/>
                <a:ext cx="11077575" cy="2047875"/>
              </a:xfrm>
              <a:blipFill>
                <a:blip r:embed="rId4"/>
                <a:stretch>
                  <a:fillRect l="-220" t="-2083"/>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E9B34325-02E5-4452-9339-AAD2D9F5F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600" y="3586241"/>
            <a:ext cx="6544347" cy="27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89">
            <a:extLst>
              <a:ext uri="{FF2B5EF4-FFF2-40B4-BE49-F238E27FC236}">
                <a16:creationId xmlns:a16="http://schemas.microsoft.com/office/drawing/2014/main" id="{2D95FA0A-3642-4BC6-8718-8E3BD4626540}"/>
              </a:ext>
            </a:extLst>
          </p:cNvPr>
          <p:cNvSpPr>
            <a:spLocks/>
          </p:cNvSpPr>
          <p:nvPr/>
        </p:nvSpPr>
        <p:spPr bwMode="auto">
          <a:xfrm>
            <a:off x="2372497" y="3682133"/>
            <a:ext cx="3991233" cy="2517139"/>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p:graphicFrame>
        <p:nvGraphicFramePr>
          <p:cNvPr id="28" name="Object 27">
            <a:extLst>
              <a:ext uri="{FF2B5EF4-FFF2-40B4-BE49-F238E27FC236}">
                <a16:creationId xmlns:a16="http://schemas.microsoft.com/office/drawing/2014/main" id="{9D9DD12B-ED8A-422D-B33E-09428ECE9A01}"/>
              </a:ext>
            </a:extLst>
          </p:cNvPr>
          <p:cNvGraphicFramePr>
            <a:graphicFrameLocks noChangeAspect="1"/>
          </p:cNvGraphicFramePr>
          <p:nvPr>
            <p:extLst>
              <p:ext uri="{D42A27DB-BD31-4B8C-83A1-F6EECF244321}">
                <p14:modId xmlns:p14="http://schemas.microsoft.com/office/powerpoint/2010/main" val="2157535896"/>
              </p:ext>
            </p:extLst>
          </p:nvPr>
        </p:nvGraphicFramePr>
        <p:xfrm>
          <a:off x="4208078" y="6217895"/>
          <a:ext cx="271463" cy="652462"/>
        </p:xfrm>
        <a:graphic>
          <a:graphicData uri="http://schemas.openxmlformats.org/presentationml/2006/ole">
            <mc:AlternateContent xmlns:mc="http://schemas.openxmlformats.org/markup-compatibility/2006">
              <mc:Choice xmlns:v="urn:schemas-microsoft-com:vml" Requires="v">
                <p:oleObj name="Equation" r:id="rId6" imgW="190440" imgH="457200" progId="Equation.DSMT4">
                  <p:embed/>
                </p:oleObj>
              </mc:Choice>
              <mc:Fallback>
                <p:oleObj name="Equation" r:id="rId6" imgW="190440" imgH="457200" progId="Equation.DSMT4">
                  <p:embed/>
                  <p:pic>
                    <p:nvPicPr>
                      <p:cNvPr id="28" name="Object 27">
                        <a:extLst>
                          <a:ext uri="{FF2B5EF4-FFF2-40B4-BE49-F238E27FC236}">
                            <a16:creationId xmlns:a16="http://schemas.microsoft.com/office/drawing/2014/main" id="{9D9DD12B-ED8A-422D-B33E-09428ECE9A01}"/>
                          </a:ext>
                        </a:extLst>
                      </p:cNvPr>
                      <p:cNvPicPr/>
                      <p:nvPr/>
                    </p:nvPicPr>
                    <p:blipFill>
                      <a:blip r:embed="rId7"/>
                      <a:stretch>
                        <a:fillRect/>
                      </a:stretch>
                    </p:blipFill>
                    <p:spPr>
                      <a:xfrm>
                        <a:off x="4208078" y="6217895"/>
                        <a:ext cx="271463" cy="65246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2F7C0B1-25AF-43C8-A71D-6F46280CF766}"/>
              </a:ext>
            </a:extLst>
          </p:cNvPr>
          <p:cNvGraphicFramePr>
            <a:graphicFrameLocks noChangeAspect="1"/>
          </p:cNvGraphicFramePr>
          <p:nvPr>
            <p:extLst>
              <p:ext uri="{D42A27DB-BD31-4B8C-83A1-F6EECF244321}">
                <p14:modId xmlns:p14="http://schemas.microsoft.com/office/powerpoint/2010/main" val="2471951597"/>
              </p:ext>
            </p:extLst>
          </p:nvPr>
        </p:nvGraphicFramePr>
        <p:xfrm>
          <a:off x="4534073" y="6242050"/>
          <a:ext cx="830263" cy="615950"/>
        </p:xfrm>
        <a:graphic>
          <a:graphicData uri="http://schemas.openxmlformats.org/presentationml/2006/ole">
            <mc:AlternateContent xmlns:mc="http://schemas.openxmlformats.org/markup-compatibility/2006">
              <mc:Choice xmlns:v="urn:schemas-microsoft-com:vml" Requires="v">
                <p:oleObj name="Equation" r:id="rId8" imgW="583920" imgH="431640" progId="Equation.DSMT4">
                  <p:embed/>
                </p:oleObj>
              </mc:Choice>
              <mc:Fallback>
                <p:oleObj name="Equation" r:id="rId8" imgW="583920" imgH="431640" progId="Equation.DSMT4">
                  <p:embed/>
                  <p:pic>
                    <p:nvPicPr>
                      <p:cNvPr id="29" name="Object 28">
                        <a:extLst>
                          <a:ext uri="{FF2B5EF4-FFF2-40B4-BE49-F238E27FC236}">
                            <a16:creationId xmlns:a16="http://schemas.microsoft.com/office/drawing/2014/main" id="{D2F7C0B1-25AF-43C8-A71D-6F46280CF766}"/>
                          </a:ext>
                        </a:extLst>
                      </p:cNvPr>
                      <p:cNvPicPr/>
                      <p:nvPr/>
                    </p:nvPicPr>
                    <p:blipFill>
                      <a:blip r:embed="rId9"/>
                      <a:stretch>
                        <a:fillRect/>
                      </a:stretch>
                    </p:blipFill>
                    <p:spPr>
                      <a:xfrm>
                        <a:off x="4534073" y="6242050"/>
                        <a:ext cx="830263" cy="61595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3A24E8A-5307-4CAC-9761-7BF8F6180058}"/>
              </a:ext>
            </a:extLst>
          </p:cNvPr>
          <p:cNvSpPr/>
          <p:nvPr/>
        </p:nvSpPr>
        <p:spPr>
          <a:xfrm>
            <a:off x="854181" y="3608173"/>
            <a:ext cx="6932140" cy="3249827"/>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8C30E0E1-0B2D-4AEF-8C75-DC2D943F812B}"/>
              </a:ext>
            </a:extLst>
          </p:cNvPr>
          <p:cNvCxnSpPr>
            <a:cxnSpLocks/>
          </p:cNvCxnSpPr>
          <p:nvPr/>
        </p:nvCxnSpPr>
        <p:spPr>
          <a:xfrm>
            <a:off x="5427499" y="3617200"/>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1C65C6-580D-4300-8C84-B19CE418037A}"/>
              </a:ext>
            </a:extLst>
          </p:cNvPr>
          <p:cNvCxnSpPr>
            <a:cxnSpLocks/>
          </p:cNvCxnSpPr>
          <p:nvPr/>
        </p:nvCxnSpPr>
        <p:spPr>
          <a:xfrm>
            <a:off x="3293899" y="3670746"/>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6" name="Object 25">
            <a:extLst>
              <a:ext uri="{FF2B5EF4-FFF2-40B4-BE49-F238E27FC236}">
                <a16:creationId xmlns:a16="http://schemas.microsoft.com/office/drawing/2014/main" id="{D122DA2E-36F2-4068-9569-815E40ED7B72}"/>
              </a:ext>
            </a:extLst>
          </p:cNvPr>
          <p:cNvGraphicFramePr>
            <a:graphicFrameLocks noChangeAspect="1"/>
          </p:cNvGraphicFramePr>
          <p:nvPr>
            <p:extLst>
              <p:ext uri="{D42A27DB-BD31-4B8C-83A1-F6EECF244321}">
                <p14:modId xmlns:p14="http://schemas.microsoft.com/office/powerpoint/2010/main" val="3088398086"/>
              </p:ext>
            </p:extLst>
          </p:nvPr>
        </p:nvGraphicFramePr>
        <p:xfrm>
          <a:off x="2963520" y="3066191"/>
          <a:ext cx="522287" cy="552450"/>
        </p:xfrm>
        <a:graphic>
          <a:graphicData uri="http://schemas.openxmlformats.org/presentationml/2006/ole">
            <mc:AlternateContent xmlns:mc="http://schemas.openxmlformats.org/markup-compatibility/2006">
              <mc:Choice xmlns:v="urn:schemas-microsoft-com:vml" Requires="v">
                <p:oleObj name="Equation" r:id="rId10" imgW="241200" imgH="253800" progId="Equation.DSMT4">
                  <p:embed/>
                </p:oleObj>
              </mc:Choice>
              <mc:Fallback>
                <p:oleObj name="Equation" r:id="rId10" imgW="241200" imgH="253800" progId="Equation.DSMT4">
                  <p:embed/>
                  <p:pic>
                    <p:nvPicPr>
                      <p:cNvPr id="26" name="Object 25">
                        <a:extLst>
                          <a:ext uri="{FF2B5EF4-FFF2-40B4-BE49-F238E27FC236}">
                            <a16:creationId xmlns:a16="http://schemas.microsoft.com/office/drawing/2014/main" id="{D122DA2E-36F2-4068-9569-815E40ED7B72}"/>
                          </a:ext>
                        </a:extLst>
                      </p:cNvPr>
                      <p:cNvPicPr/>
                      <p:nvPr/>
                    </p:nvPicPr>
                    <p:blipFill>
                      <a:blip r:embed="rId11"/>
                      <a:stretch>
                        <a:fillRect/>
                      </a:stretch>
                    </p:blipFill>
                    <p:spPr>
                      <a:xfrm>
                        <a:off x="2963520" y="3066191"/>
                        <a:ext cx="522287" cy="55245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9AFFD341-6748-46C7-BADF-44CC7B566700}"/>
              </a:ext>
            </a:extLst>
          </p:cNvPr>
          <p:cNvGraphicFramePr>
            <a:graphicFrameLocks noChangeAspect="1"/>
          </p:cNvGraphicFramePr>
          <p:nvPr>
            <p:extLst>
              <p:ext uri="{D42A27DB-BD31-4B8C-83A1-F6EECF244321}">
                <p14:modId xmlns:p14="http://schemas.microsoft.com/office/powerpoint/2010/main" val="859460634"/>
              </p:ext>
            </p:extLst>
          </p:nvPr>
        </p:nvGraphicFramePr>
        <p:xfrm>
          <a:off x="5178425" y="3082367"/>
          <a:ext cx="549275" cy="552450"/>
        </p:xfrm>
        <a:graphic>
          <a:graphicData uri="http://schemas.openxmlformats.org/presentationml/2006/ole">
            <mc:AlternateContent xmlns:mc="http://schemas.openxmlformats.org/markup-compatibility/2006">
              <mc:Choice xmlns:v="urn:schemas-microsoft-com:vml" Requires="v">
                <p:oleObj name="Equation" r:id="rId12" imgW="253800" imgH="253800" progId="Equation.DSMT4">
                  <p:embed/>
                </p:oleObj>
              </mc:Choice>
              <mc:Fallback>
                <p:oleObj name="Equation" r:id="rId12" imgW="253800" imgH="253800" progId="Equation.DSMT4">
                  <p:embed/>
                  <p:pic>
                    <p:nvPicPr>
                      <p:cNvPr id="27" name="Object 26">
                        <a:extLst>
                          <a:ext uri="{FF2B5EF4-FFF2-40B4-BE49-F238E27FC236}">
                            <a16:creationId xmlns:a16="http://schemas.microsoft.com/office/drawing/2014/main" id="{9AFFD341-6748-46C7-BADF-44CC7B566700}"/>
                          </a:ext>
                        </a:extLst>
                      </p:cNvPr>
                      <p:cNvPicPr/>
                      <p:nvPr/>
                    </p:nvPicPr>
                    <p:blipFill>
                      <a:blip r:embed="rId13"/>
                      <a:stretch>
                        <a:fillRect/>
                      </a:stretch>
                    </p:blipFill>
                    <p:spPr>
                      <a:xfrm>
                        <a:off x="5178425" y="3082367"/>
                        <a:ext cx="549275" cy="552450"/>
                      </a:xfrm>
                      <a:prstGeom prst="rect">
                        <a:avLst/>
                      </a:prstGeom>
                    </p:spPr>
                  </p:pic>
                </p:oleObj>
              </mc:Fallback>
            </mc:AlternateContent>
          </a:graphicData>
        </a:graphic>
      </p:graphicFrame>
      <p:grpSp>
        <p:nvGrpSpPr>
          <p:cNvPr id="35" name="Group 34">
            <a:extLst>
              <a:ext uri="{FF2B5EF4-FFF2-40B4-BE49-F238E27FC236}">
                <a16:creationId xmlns:a16="http://schemas.microsoft.com/office/drawing/2014/main" id="{0994EB86-360B-47CD-8A33-19FA0617B488}"/>
              </a:ext>
            </a:extLst>
          </p:cNvPr>
          <p:cNvGrpSpPr>
            <a:grpSpLocks/>
          </p:cNvGrpSpPr>
          <p:nvPr/>
        </p:nvGrpSpPr>
        <p:grpSpPr bwMode="auto">
          <a:xfrm>
            <a:off x="1210958" y="3552840"/>
            <a:ext cx="7727553" cy="2688113"/>
            <a:chOff x="4223676" y="2448988"/>
            <a:chExt cx="4774184" cy="1988124"/>
          </a:xfrm>
        </p:grpSpPr>
        <p:cxnSp>
          <p:nvCxnSpPr>
            <p:cNvPr id="36" name="Straight Connector 35">
              <a:extLst>
                <a:ext uri="{FF2B5EF4-FFF2-40B4-BE49-F238E27FC236}">
                  <a16:creationId xmlns:a16="http://schemas.microsoft.com/office/drawing/2014/main" id="{393587C6-C238-4725-B27A-13D42E698C44}"/>
                </a:ext>
              </a:extLst>
            </p:cNvPr>
            <p:cNvCxnSpPr/>
            <p:nvPr/>
          </p:nvCxnSpPr>
          <p:spPr>
            <a:xfrm flipV="1">
              <a:off x="4223676" y="4437112"/>
              <a:ext cx="4774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FB196B-8C2B-418C-8FF7-A2B37E5C1A58}"/>
                </a:ext>
              </a:extLst>
            </p:cNvPr>
            <p:cNvCxnSpPr>
              <a:cxnSpLocks/>
            </p:cNvCxnSpPr>
            <p:nvPr/>
          </p:nvCxnSpPr>
          <p:spPr>
            <a:xfrm flipH="1" flipV="1">
              <a:off x="6660781" y="2448988"/>
              <a:ext cx="1" cy="1980183"/>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DFFE5EC4-7048-4E40-AE88-D2A87A33AAD1}"/>
                </a:ext>
              </a:extLst>
            </p:cNvPr>
            <p:cNvSpPr/>
            <p:nvPr/>
          </p:nvSpPr>
          <p:spPr>
            <a:xfrm>
              <a:off x="4684862" y="2524651"/>
              <a:ext cx="4034320" cy="1861632"/>
            </a:xfrm>
            <a:custGeom>
              <a:avLst/>
              <a:gdLst>
                <a:gd name="connsiteX0" fmla="*/ 0 w 4034117"/>
                <a:gd name="connsiteY0" fmla="*/ 1853097 h 1861601"/>
                <a:gd name="connsiteX1" fmla="*/ 207981 w 4034117"/>
                <a:gd name="connsiteY1" fmla="*/ 1802895 h 1861601"/>
                <a:gd name="connsiteX2" fmla="*/ 451821 w 4034117"/>
                <a:gd name="connsiteY2" fmla="*/ 1673803 h 1861601"/>
                <a:gd name="connsiteX3" fmla="*/ 702833 w 4034117"/>
                <a:gd name="connsiteY3" fmla="*/ 1462236 h 1861601"/>
                <a:gd name="connsiteX4" fmla="*/ 971774 w 4034117"/>
                <a:gd name="connsiteY4" fmla="*/ 1139507 h 1861601"/>
                <a:gd name="connsiteX5" fmla="*/ 1337534 w 4034117"/>
                <a:gd name="connsiteY5" fmla="*/ 612382 h 1861601"/>
                <a:gd name="connsiteX6" fmla="*/ 1556273 w 4034117"/>
                <a:gd name="connsiteY6" fmla="*/ 296824 h 1861601"/>
                <a:gd name="connsiteX7" fmla="*/ 1800113 w 4034117"/>
                <a:gd name="connsiteY7" fmla="*/ 67328 h 1861601"/>
                <a:gd name="connsiteX8" fmla="*/ 2040367 w 4034117"/>
                <a:gd name="connsiteY8" fmla="*/ 2782 h 1861601"/>
                <a:gd name="connsiteX9" fmla="*/ 2273449 w 4034117"/>
                <a:gd name="connsiteY9" fmla="*/ 139046 h 1861601"/>
                <a:gd name="connsiteX10" fmla="*/ 2449157 w 4034117"/>
                <a:gd name="connsiteY10" fmla="*/ 321926 h 1861601"/>
                <a:gd name="connsiteX11" fmla="*/ 2628452 w 4034117"/>
                <a:gd name="connsiteY11" fmla="*/ 580109 h 1861601"/>
                <a:gd name="connsiteX12" fmla="*/ 2822089 w 4034117"/>
                <a:gd name="connsiteY12" fmla="*/ 877737 h 1861601"/>
                <a:gd name="connsiteX13" fmla="*/ 3083859 w 4034117"/>
                <a:gd name="connsiteY13" fmla="*/ 1247083 h 1861601"/>
                <a:gd name="connsiteX14" fmla="*/ 3259567 w 4034117"/>
                <a:gd name="connsiteY14" fmla="*/ 1437135 h 1861601"/>
                <a:gd name="connsiteX15" fmla="*/ 3456790 w 4034117"/>
                <a:gd name="connsiteY15" fmla="*/ 1634359 h 1861601"/>
                <a:gd name="connsiteX16" fmla="*/ 3686287 w 4034117"/>
                <a:gd name="connsiteY16" fmla="*/ 1749107 h 1861601"/>
                <a:gd name="connsiteX17" fmla="*/ 3908612 w 4034117"/>
                <a:gd name="connsiteY17" fmla="*/ 1845926 h 1861601"/>
                <a:gd name="connsiteX18" fmla="*/ 4034117 w 4034117"/>
                <a:gd name="connsiteY18" fmla="*/ 1860269 h 186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4117" h="1861601">
                  <a:moveTo>
                    <a:pt x="0" y="1853097"/>
                  </a:moveTo>
                  <a:cubicBezTo>
                    <a:pt x="66338" y="1842937"/>
                    <a:pt x="132677" y="1832777"/>
                    <a:pt x="207981" y="1802895"/>
                  </a:cubicBezTo>
                  <a:cubicBezTo>
                    <a:pt x="283285" y="1773013"/>
                    <a:pt x="369346" y="1730580"/>
                    <a:pt x="451821" y="1673803"/>
                  </a:cubicBezTo>
                  <a:cubicBezTo>
                    <a:pt x="534296" y="1617026"/>
                    <a:pt x="616174" y="1551285"/>
                    <a:pt x="702833" y="1462236"/>
                  </a:cubicBezTo>
                  <a:cubicBezTo>
                    <a:pt x="789492" y="1373187"/>
                    <a:pt x="865991" y="1281149"/>
                    <a:pt x="971774" y="1139507"/>
                  </a:cubicBezTo>
                  <a:cubicBezTo>
                    <a:pt x="1077557" y="997865"/>
                    <a:pt x="1337534" y="612382"/>
                    <a:pt x="1337534" y="612382"/>
                  </a:cubicBezTo>
                  <a:cubicBezTo>
                    <a:pt x="1434950" y="471935"/>
                    <a:pt x="1479176" y="387666"/>
                    <a:pt x="1556273" y="296824"/>
                  </a:cubicBezTo>
                  <a:cubicBezTo>
                    <a:pt x="1633370" y="205982"/>
                    <a:pt x="1719431" y="116335"/>
                    <a:pt x="1800113" y="67328"/>
                  </a:cubicBezTo>
                  <a:cubicBezTo>
                    <a:pt x="1880795" y="18321"/>
                    <a:pt x="1961478" y="-9171"/>
                    <a:pt x="2040367" y="2782"/>
                  </a:cubicBezTo>
                  <a:cubicBezTo>
                    <a:pt x="2119256" y="14735"/>
                    <a:pt x="2205317" y="85855"/>
                    <a:pt x="2273449" y="139046"/>
                  </a:cubicBezTo>
                  <a:cubicBezTo>
                    <a:pt x="2341581" y="192237"/>
                    <a:pt x="2389990" y="248416"/>
                    <a:pt x="2449157" y="321926"/>
                  </a:cubicBezTo>
                  <a:cubicBezTo>
                    <a:pt x="2508324" y="395436"/>
                    <a:pt x="2566297" y="487474"/>
                    <a:pt x="2628452" y="580109"/>
                  </a:cubicBezTo>
                  <a:cubicBezTo>
                    <a:pt x="2690607" y="672744"/>
                    <a:pt x="2746188" y="766575"/>
                    <a:pt x="2822089" y="877737"/>
                  </a:cubicBezTo>
                  <a:cubicBezTo>
                    <a:pt x="2897990" y="988899"/>
                    <a:pt x="3010946" y="1153850"/>
                    <a:pt x="3083859" y="1247083"/>
                  </a:cubicBezTo>
                  <a:cubicBezTo>
                    <a:pt x="3156772" y="1340316"/>
                    <a:pt x="3197412" y="1372589"/>
                    <a:pt x="3259567" y="1437135"/>
                  </a:cubicBezTo>
                  <a:cubicBezTo>
                    <a:pt x="3321722" y="1501681"/>
                    <a:pt x="3385670" y="1582364"/>
                    <a:pt x="3456790" y="1634359"/>
                  </a:cubicBezTo>
                  <a:cubicBezTo>
                    <a:pt x="3527910" y="1686354"/>
                    <a:pt x="3610983" y="1713846"/>
                    <a:pt x="3686287" y="1749107"/>
                  </a:cubicBezTo>
                  <a:cubicBezTo>
                    <a:pt x="3761591" y="1784368"/>
                    <a:pt x="3850640" y="1827399"/>
                    <a:pt x="3908612" y="1845926"/>
                  </a:cubicBezTo>
                  <a:cubicBezTo>
                    <a:pt x="3966584" y="1864453"/>
                    <a:pt x="4000350" y="1862361"/>
                    <a:pt x="4034117" y="1860269"/>
                  </a:cubicBez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sp>
        <p:nvSpPr>
          <p:cNvPr id="39" name="Freeform 89">
            <a:extLst>
              <a:ext uri="{FF2B5EF4-FFF2-40B4-BE49-F238E27FC236}">
                <a16:creationId xmlns:a16="http://schemas.microsoft.com/office/drawing/2014/main" id="{76170AC5-22FE-4B99-BE28-FE9BE105C340}"/>
              </a:ext>
            </a:extLst>
          </p:cNvPr>
          <p:cNvSpPr>
            <a:spLocks/>
          </p:cNvSpPr>
          <p:nvPr/>
        </p:nvSpPr>
        <p:spPr bwMode="auto">
          <a:xfrm>
            <a:off x="2668286" y="3679078"/>
            <a:ext cx="5042462" cy="2560320"/>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00B0F0">
              <a:alpha val="16000"/>
            </a:srgbClr>
          </a:solidFill>
          <a:ln w="25400">
            <a:solidFill>
              <a:srgbClr val="0070C0"/>
            </a:solidFill>
            <a:prstDash val="solid"/>
            <a:round/>
            <a:headEnd/>
            <a:tailEnd/>
          </a:ln>
        </p:spPr>
        <p:txBody>
          <a:bodyPr/>
          <a:lstStyle/>
          <a:p>
            <a:endParaRPr lang="en-US"/>
          </a:p>
        </p:txBody>
      </p:sp>
      <p:graphicFrame>
        <p:nvGraphicFramePr>
          <p:cNvPr id="40" name="Object 39">
            <a:extLst>
              <a:ext uri="{FF2B5EF4-FFF2-40B4-BE49-F238E27FC236}">
                <a16:creationId xmlns:a16="http://schemas.microsoft.com/office/drawing/2014/main" id="{A643E974-5CFF-41AC-84E7-C276231D84CD}"/>
              </a:ext>
            </a:extLst>
          </p:cNvPr>
          <p:cNvGraphicFramePr>
            <a:graphicFrameLocks noChangeAspect="1"/>
          </p:cNvGraphicFramePr>
          <p:nvPr>
            <p:extLst>
              <p:ext uri="{D42A27DB-BD31-4B8C-83A1-F6EECF244321}">
                <p14:modId xmlns:p14="http://schemas.microsoft.com/office/powerpoint/2010/main" val="4241050936"/>
              </p:ext>
            </p:extLst>
          </p:nvPr>
        </p:nvGraphicFramePr>
        <p:xfrm>
          <a:off x="4983163" y="6259513"/>
          <a:ext cx="255093" cy="598487"/>
        </p:xfrm>
        <a:graphic>
          <a:graphicData uri="http://schemas.openxmlformats.org/presentationml/2006/ole">
            <mc:AlternateContent xmlns:mc="http://schemas.openxmlformats.org/markup-compatibility/2006">
              <mc:Choice xmlns:v="urn:schemas-microsoft-com:vml" Requires="v">
                <p:oleObj name="Equation" r:id="rId14" imgW="152280" imgH="355320" progId="Equation.DSMT4">
                  <p:embed/>
                </p:oleObj>
              </mc:Choice>
              <mc:Fallback>
                <p:oleObj name="Equation" r:id="rId14" imgW="152280" imgH="355320" progId="Equation.DSMT4">
                  <p:embed/>
                  <p:pic>
                    <p:nvPicPr>
                      <p:cNvPr id="40" name="Object 39">
                        <a:extLst>
                          <a:ext uri="{FF2B5EF4-FFF2-40B4-BE49-F238E27FC236}">
                            <a16:creationId xmlns:a16="http://schemas.microsoft.com/office/drawing/2014/main" id="{A643E974-5CFF-41AC-84E7-C276231D84CD}"/>
                          </a:ext>
                        </a:extLst>
                      </p:cNvPr>
                      <p:cNvPicPr/>
                      <p:nvPr/>
                    </p:nvPicPr>
                    <p:blipFill>
                      <a:blip r:embed="rId15"/>
                      <a:stretch>
                        <a:fillRect/>
                      </a:stretch>
                    </p:blipFill>
                    <p:spPr>
                      <a:xfrm>
                        <a:off x="4983163" y="6259513"/>
                        <a:ext cx="255093" cy="598487"/>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7BD7003D-3952-410E-86F6-F981CCC45783}"/>
              </a:ext>
            </a:extLst>
          </p:cNvPr>
          <p:cNvGraphicFramePr>
            <a:graphicFrameLocks noChangeAspect="1"/>
          </p:cNvGraphicFramePr>
          <p:nvPr>
            <p:extLst>
              <p:ext uri="{D42A27DB-BD31-4B8C-83A1-F6EECF244321}">
                <p14:modId xmlns:p14="http://schemas.microsoft.com/office/powerpoint/2010/main" val="2403243876"/>
              </p:ext>
            </p:extLst>
          </p:nvPr>
        </p:nvGraphicFramePr>
        <p:xfrm>
          <a:off x="5392738" y="6170613"/>
          <a:ext cx="979487" cy="706437"/>
        </p:xfrm>
        <a:graphic>
          <a:graphicData uri="http://schemas.openxmlformats.org/presentationml/2006/ole">
            <mc:AlternateContent xmlns:mc="http://schemas.openxmlformats.org/markup-compatibility/2006">
              <mc:Choice xmlns:v="urn:schemas-microsoft-com:vml" Requires="v">
                <p:oleObj name="Equation" r:id="rId16" imgW="583920" imgH="419040" progId="Equation.DSMT4">
                  <p:embed/>
                </p:oleObj>
              </mc:Choice>
              <mc:Fallback>
                <p:oleObj name="Equation" r:id="rId16" imgW="583920" imgH="419040" progId="Equation.DSMT4">
                  <p:embed/>
                  <p:pic>
                    <p:nvPicPr>
                      <p:cNvPr id="41" name="Object 40">
                        <a:extLst>
                          <a:ext uri="{FF2B5EF4-FFF2-40B4-BE49-F238E27FC236}">
                            <a16:creationId xmlns:a16="http://schemas.microsoft.com/office/drawing/2014/main" id="{7BD7003D-3952-410E-86F6-F981CCC45783}"/>
                          </a:ext>
                        </a:extLst>
                      </p:cNvPr>
                      <p:cNvPicPr/>
                      <p:nvPr/>
                    </p:nvPicPr>
                    <p:blipFill>
                      <a:blip r:embed="rId17"/>
                      <a:stretch>
                        <a:fillRect/>
                      </a:stretch>
                    </p:blipFill>
                    <p:spPr>
                      <a:xfrm>
                        <a:off x="5392738" y="6170613"/>
                        <a:ext cx="979487" cy="706437"/>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5EF8ED2F-1EBE-47DA-A1DB-032410B52E6E}"/>
              </a:ext>
            </a:extLst>
          </p:cNvPr>
          <p:cNvSpPr txBox="1">
            <a:spLocks noChangeArrowheads="1"/>
          </p:cNvSpPr>
          <p:nvPr/>
        </p:nvSpPr>
        <p:spPr bwMode="auto">
          <a:xfrm>
            <a:off x="1981199" y="2129183"/>
            <a:ext cx="4067175" cy="646331"/>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This area in the middle is Beta, the probability of a TYPE II error</a:t>
            </a:r>
          </a:p>
        </p:txBody>
      </p:sp>
      <p:cxnSp>
        <p:nvCxnSpPr>
          <p:cNvPr id="6" name="Straight Arrow Connector 5">
            <a:extLst>
              <a:ext uri="{FF2B5EF4-FFF2-40B4-BE49-F238E27FC236}">
                <a16:creationId xmlns:a16="http://schemas.microsoft.com/office/drawing/2014/main" id="{A747C324-8B91-41D6-9DB1-3B0DFF3540F1}"/>
              </a:ext>
            </a:extLst>
          </p:cNvPr>
          <p:cNvCxnSpPr/>
          <p:nvPr/>
        </p:nvCxnSpPr>
        <p:spPr>
          <a:xfrm>
            <a:off x="4381500" y="2743200"/>
            <a:ext cx="247650" cy="2447925"/>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43" name="Object 42">
            <a:extLst>
              <a:ext uri="{FF2B5EF4-FFF2-40B4-BE49-F238E27FC236}">
                <a16:creationId xmlns:a16="http://schemas.microsoft.com/office/drawing/2014/main" id="{7584F780-D8A6-452C-A875-4569FB7800B0}"/>
              </a:ext>
            </a:extLst>
          </p:cNvPr>
          <p:cNvGraphicFramePr>
            <a:graphicFrameLocks noChangeAspect="1"/>
          </p:cNvGraphicFramePr>
          <p:nvPr>
            <p:extLst>
              <p:ext uri="{D42A27DB-BD31-4B8C-83A1-F6EECF244321}">
                <p14:modId xmlns:p14="http://schemas.microsoft.com/office/powerpoint/2010/main" val="1891610548"/>
              </p:ext>
            </p:extLst>
          </p:nvPr>
        </p:nvGraphicFramePr>
        <p:xfrm>
          <a:off x="6478588" y="2154238"/>
          <a:ext cx="2062162" cy="552450"/>
        </p:xfrm>
        <a:graphic>
          <a:graphicData uri="http://schemas.openxmlformats.org/presentationml/2006/ole">
            <mc:AlternateContent xmlns:mc="http://schemas.openxmlformats.org/markup-compatibility/2006">
              <mc:Choice xmlns:v="urn:schemas-microsoft-com:vml" Requires="v">
                <p:oleObj name="Equation" r:id="rId18" imgW="952200" imgH="253800" progId="Equation.DSMT4">
                  <p:embed/>
                </p:oleObj>
              </mc:Choice>
              <mc:Fallback>
                <p:oleObj name="Equation" r:id="rId18" imgW="952200" imgH="253800" progId="Equation.DSMT4">
                  <p:embed/>
                  <p:pic>
                    <p:nvPicPr>
                      <p:cNvPr id="43" name="Object 42">
                        <a:extLst>
                          <a:ext uri="{FF2B5EF4-FFF2-40B4-BE49-F238E27FC236}">
                            <a16:creationId xmlns:a16="http://schemas.microsoft.com/office/drawing/2014/main" id="{7584F780-D8A6-452C-A875-4569FB7800B0}"/>
                          </a:ext>
                        </a:extLst>
                      </p:cNvPr>
                      <p:cNvPicPr/>
                      <p:nvPr/>
                    </p:nvPicPr>
                    <p:blipFill>
                      <a:blip r:embed="rId19"/>
                      <a:stretch>
                        <a:fillRect/>
                      </a:stretch>
                    </p:blipFill>
                    <p:spPr>
                      <a:xfrm>
                        <a:off x="6478588" y="2154238"/>
                        <a:ext cx="2062162" cy="552450"/>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75CAB1E1-8E58-4241-A3FA-9F66C24F5613}"/>
              </a:ext>
            </a:extLst>
          </p:cNvPr>
          <p:cNvGraphicFramePr>
            <a:graphicFrameLocks noChangeAspect="1"/>
          </p:cNvGraphicFramePr>
          <p:nvPr>
            <p:extLst>
              <p:ext uri="{D42A27DB-BD31-4B8C-83A1-F6EECF244321}">
                <p14:modId xmlns:p14="http://schemas.microsoft.com/office/powerpoint/2010/main" val="3560464231"/>
              </p:ext>
            </p:extLst>
          </p:nvPr>
        </p:nvGraphicFramePr>
        <p:xfrm>
          <a:off x="8546211" y="1930019"/>
          <a:ext cx="3325813" cy="995363"/>
        </p:xfrm>
        <a:graphic>
          <a:graphicData uri="http://schemas.openxmlformats.org/presentationml/2006/ole">
            <mc:AlternateContent xmlns:mc="http://schemas.openxmlformats.org/markup-compatibility/2006">
              <mc:Choice xmlns:v="urn:schemas-microsoft-com:vml" Requires="v">
                <p:oleObj name="Equation" r:id="rId20" imgW="1536480" imgH="457200" progId="Equation.DSMT4">
                  <p:embed/>
                </p:oleObj>
              </mc:Choice>
              <mc:Fallback>
                <p:oleObj name="Equation" r:id="rId20" imgW="1536480" imgH="457200" progId="Equation.DSMT4">
                  <p:embed/>
                  <p:pic>
                    <p:nvPicPr>
                      <p:cNvPr id="44" name="Object 43">
                        <a:extLst>
                          <a:ext uri="{FF2B5EF4-FFF2-40B4-BE49-F238E27FC236}">
                            <a16:creationId xmlns:a16="http://schemas.microsoft.com/office/drawing/2014/main" id="{75CAB1E1-8E58-4241-A3FA-9F66C24F5613}"/>
                          </a:ext>
                        </a:extLst>
                      </p:cNvPr>
                      <p:cNvPicPr/>
                      <p:nvPr/>
                    </p:nvPicPr>
                    <p:blipFill>
                      <a:blip r:embed="rId21"/>
                      <a:stretch>
                        <a:fillRect/>
                      </a:stretch>
                    </p:blipFill>
                    <p:spPr>
                      <a:xfrm>
                        <a:off x="8546211" y="1930019"/>
                        <a:ext cx="3325813" cy="995363"/>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CD2B3B84-BF73-443D-98A7-A9E126D96FA0}"/>
              </a:ext>
            </a:extLst>
          </p:cNvPr>
          <p:cNvSpPr txBox="1">
            <a:spLocks noChangeArrowheads="1"/>
          </p:cNvSpPr>
          <p:nvPr/>
        </p:nvSpPr>
        <p:spPr bwMode="auto">
          <a:xfrm>
            <a:off x="131179" y="3589521"/>
            <a:ext cx="2588871" cy="1477328"/>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“POWER”, which is the probability of rejecting Ho when it is FALSE, is the SUM of these TWO AREAS</a:t>
            </a:r>
          </a:p>
        </p:txBody>
      </p:sp>
      <p:sp>
        <p:nvSpPr>
          <p:cNvPr id="7" name="Freeform: Shape 6">
            <a:extLst>
              <a:ext uri="{FF2B5EF4-FFF2-40B4-BE49-F238E27FC236}">
                <a16:creationId xmlns:a16="http://schemas.microsoft.com/office/drawing/2014/main" id="{6FE57C01-07A3-4D7D-8113-EFF9F6ADEB3D}"/>
              </a:ext>
            </a:extLst>
          </p:cNvPr>
          <p:cNvSpPr/>
          <p:nvPr/>
        </p:nvSpPr>
        <p:spPr>
          <a:xfrm>
            <a:off x="438249" y="5081286"/>
            <a:ext cx="2744789" cy="1122744"/>
          </a:xfrm>
          <a:custGeom>
            <a:avLst/>
            <a:gdLst>
              <a:gd name="connsiteX0" fmla="*/ 395128 w 2744789"/>
              <a:gd name="connsiteY0" fmla="*/ 0 h 1122744"/>
              <a:gd name="connsiteX1" fmla="*/ 186784 w 2744789"/>
              <a:gd name="connsiteY1" fmla="*/ 856527 h 1122744"/>
              <a:gd name="connsiteX2" fmla="*/ 2744789 w 2744789"/>
              <a:gd name="connsiteY2" fmla="*/ 1122744 h 1122744"/>
            </a:gdLst>
            <a:ahLst/>
            <a:cxnLst>
              <a:cxn ang="0">
                <a:pos x="connsiteX0" y="connsiteY0"/>
              </a:cxn>
              <a:cxn ang="0">
                <a:pos x="connsiteX1" y="connsiteY1"/>
              </a:cxn>
              <a:cxn ang="0">
                <a:pos x="connsiteX2" y="connsiteY2"/>
              </a:cxn>
            </a:cxnLst>
            <a:rect l="l" t="t" r="r" b="b"/>
            <a:pathLst>
              <a:path w="2744789" h="1122744">
                <a:moveTo>
                  <a:pt x="395128" y="0"/>
                </a:moveTo>
                <a:cubicBezTo>
                  <a:pt x="95151" y="334701"/>
                  <a:pt x="-204826" y="669403"/>
                  <a:pt x="186784" y="856527"/>
                </a:cubicBezTo>
                <a:cubicBezTo>
                  <a:pt x="578394" y="1043651"/>
                  <a:pt x="1661591" y="1083197"/>
                  <a:pt x="2744789" y="1122744"/>
                </a:cubicBezTo>
              </a:path>
            </a:pathLst>
          </a:custGeom>
          <a:noFill/>
          <a:ln w="3492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0A4EC06-CC1E-4B76-860B-B58BD3834815}"/>
              </a:ext>
            </a:extLst>
          </p:cNvPr>
          <p:cNvSpPr/>
          <p:nvPr/>
        </p:nvSpPr>
        <p:spPr>
          <a:xfrm>
            <a:off x="2743200" y="4139904"/>
            <a:ext cx="4913624" cy="1381220"/>
          </a:xfrm>
          <a:custGeom>
            <a:avLst/>
            <a:gdLst>
              <a:gd name="connsiteX0" fmla="*/ 0 w 4913624"/>
              <a:gd name="connsiteY0" fmla="*/ 408947 h 1381220"/>
              <a:gd name="connsiteX1" fmla="*/ 4826643 w 4913624"/>
              <a:gd name="connsiteY1" fmla="*/ 50131 h 1381220"/>
              <a:gd name="connsiteX2" fmla="*/ 3229337 w 4913624"/>
              <a:gd name="connsiteY2" fmla="*/ 1381220 h 1381220"/>
              <a:gd name="connsiteX3" fmla="*/ 3229337 w 4913624"/>
              <a:gd name="connsiteY3" fmla="*/ 1381220 h 1381220"/>
            </a:gdLst>
            <a:ahLst/>
            <a:cxnLst>
              <a:cxn ang="0">
                <a:pos x="connsiteX0" y="connsiteY0"/>
              </a:cxn>
              <a:cxn ang="0">
                <a:pos x="connsiteX1" y="connsiteY1"/>
              </a:cxn>
              <a:cxn ang="0">
                <a:pos x="connsiteX2" y="connsiteY2"/>
              </a:cxn>
              <a:cxn ang="0">
                <a:pos x="connsiteX3" y="connsiteY3"/>
              </a:cxn>
            </a:cxnLst>
            <a:rect l="l" t="t" r="r" b="b"/>
            <a:pathLst>
              <a:path w="4913624" h="1381220">
                <a:moveTo>
                  <a:pt x="0" y="408947"/>
                </a:moveTo>
                <a:cubicBezTo>
                  <a:pt x="2144210" y="148516"/>
                  <a:pt x="4288420" y="-111914"/>
                  <a:pt x="4826643" y="50131"/>
                </a:cubicBezTo>
                <a:cubicBezTo>
                  <a:pt x="5364866" y="212176"/>
                  <a:pt x="3229337" y="1381220"/>
                  <a:pt x="3229337" y="1381220"/>
                </a:cubicBezTo>
                <a:lnTo>
                  <a:pt x="3229337" y="1381220"/>
                </a:lnTo>
              </a:path>
            </a:pathLst>
          </a:custGeom>
          <a:noFill/>
          <a:ln w="317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45">
            <a:extLst>
              <a:ext uri="{FF2B5EF4-FFF2-40B4-BE49-F238E27FC236}">
                <a16:creationId xmlns:a16="http://schemas.microsoft.com/office/drawing/2014/main" id="{BC490846-2521-407A-BFA1-444D88A7C930}"/>
              </a:ext>
            </a:extLst>
          </p:cNvPr>
          <p:cNvGraphicFramePr>
            <a:graphicFrameLocks noChangeAspect="1"/>
          </p:cNvGraphicFramePr>
          <p:nvPr>
            <p:extLst>
              <p:ext uri="{D42A27DB-BD31-4B8C-83A1-F6EECF244321}">
                <p14:modId xmlns:p14="http://schemas.microsoft.com/office/powerpoint/2010/main" val="2843244759"/>
              </p:ext>
            </p:extLst>
          </p:nvPr>
        </p:nvGraphicFramePr>
        <p:xfrm>
          <a:off x="6311966" y="3243299"/>
          <a:ext cx="1511300" cy="387350"/>
        </p:xfrm>
        <a:graphic>
          <a:graphicData uri="http://schemas.openxmlformats.org/presentationml/2006/ole">
            <mc:AlternateContent xmlns:mc="http://schemas.openxmlformats.org/markup-compatibility/2006">
              <mc:Choice xmlns:v="urn:schemas-microsoft-com:vml" Requires="v">
                <p:oleObj name="Equation" r:id="rId22" imgW="698400" imgH="177480" progId="Equation.DSMT4">
                  <p:embed/>
                </p:oleObj>
              </mc:Choice>
              <mc:Fallback>
                <p:oleObj name="Equation" r:id="rId22" imgW="698400" imgH="177480" progId="Equation.DSMT4">
                  <p:embed/>
                  <p:pic>
                    <p:nvPicPr>
                      <p:cNvPr id="46" name="Object 45">
                        <a:extLst>
                          <a:ext uri="{FF2B5EF4-FFF2-40B4-BE49-F238E27FC236}">
                            <a16:creationId xmlns:a16="http://schemas.microsoft.com/office/drawing/2014/main" id="{BC490846-2521-407A-BFA1-444D88A7C930}"/>
                          </a:ext>
                        </a:extLst>
                      </p:cNvPr>
                      <p:cNvPicPr/>
                      <p:nvPr/>
                    </p:nvPicPr>
                    <p:blipFill>
                      <a:blip r:embed="rId23"/>
                      <a:stretch>
                        <a:fillRect/>
                      </a:stretch>
                    </p:blipFill>
                    <p:spPr>
                      <a:xfrm>
                        <a:off x="6311966" y="3243299"/>
                        <a:ext cx="1511300" cy="387350"/>
                      </a:xfrm>
                      <a:prstGeom prst="rect">
                        <a:avLst/>
                      </a:prstGeom>
                      <a:solidFill>
                        <a:schemeClr val="bg1"/>
                      </a:solidFill>
                    </p:spPr>
                  </p:pic>
                </p:oleObj>
              </mc:Fallback>
            </mc:AlternateContent>
          </a:graphicData>
        </a:graphic>
      </p:graphicFrame>
      <p:graphicFrame>
        <p:nvGraphicFramePr>
          <p:cNvPr id="47" name="Object 46">
            <a:extLst>
              <a:ext uri="{FF2B5EF4-FFF2-40B4-BE49-F238E27FC236}">
                <a16:creationId xmlns:a16="http://schemas.microsoft.com/office/drawing/2014/main" id="{EDDEE08F-5B2F-4FC2-9539-046FD154BC6C}"/>
              </a:ext>
            </a:extLst>
          </p:cNvPr>
          <p:cNvGraphicFramePr>
            <a:graphicFrameLocks noChangeAspect="1"/>
          </p:cNvGraphicFramePr>
          <p:nvPr>
            <p:extLst>
              <p:ext uri="{D42A27DB-BD31-4B8C-83A1-F6EECF244321}">
                <p14:modId xmlns:p14="http://schemas.microsoft.com/office/powerpoint/2010/main" val="894807191"/>
              </p:ext>
            </p:extLst>
          </p:nvPr>
        </p:nvGraphicFramePr>
        <p:xfrm>
          <a:off x="7808958" y="2988254"/>
          <a:ext cx="3740150" cy="995363"/>
        </p:xfrm>
        <a:graphic>
          <a:graphicData uri="http://schemas.openxmlformats.org/presentationml/2006/ole">
            <mc:AlternateContent xmlns:mc="http://schemas.openxmlformats.org/markup-compatibility/2006">
              <mc:Choice xmlns:v="urn:schemas-microsoft-com:vml" Requires="v">
                <p:oleObj name="Equation" r:id="rId24" imgW="1726920" imgH="457200" progId="Equation.DSMT4">
                  <p:embed/>
                </p:oleObj>
              </mc:Choice>
              <mc:Fallback>
                <p:oleObj name="Equation" r:id="rId24" imgW="1726920" imgH="457200" progId="Equation.DSMT4">
                  <p:embed/>
                  <p:pic>
                    <p:nvPicPr>
                      <p:cNvPr id="47" name="Object 46">
                        <a:extLst>
                          <a:ext uri="{FF2B5EF4-FFF2-40B4-BE49-F238E27FC236}">
                            <a16:creationId xmlns:a16="http://schemas.microsoft.com/office/drawing/2014/main" id="{EDDEE08F-5B2F-4FC2-9539-046FD154BC6C}"/>
                          </a:ext>
                        </a:extLst>
                      </p:cNvPr>
                      <p:cNvPicPr/>
                      <p:nvPr/>
                    </p:nvPicPr>
                    <p:blipFill>
                      <a:blip r:embed="rId25"/>
                      <a:stretch>
                        <a:fillRect/>
                      </a:stretch>
                    </p:blipFill>
                    <p:spPr>
                      <a:xfrm>
                        <a:off x="7808958" y="2988254"/>
                        <a:ext cx="3740150" cy="995363"/>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B3A8EDCC-92A4-49EC-B232-35B9FB07B8AD}"/>
              </a:ext>
            </a:extLst>
          </p:cNvPr>
          <p:cNvGraphicFramePr>
            <a:graphicFrameLocks noChangeAspect="1"/>
          </p:cNvGraphicFramePr>
          <p:nvPr>
            <p:extLst>
              <p:ext uri="{D42A27DB-BD31-4B8C-83A1-F6EECF244321}">
                <p14:modId xmlns:p14="http://schemas.microsoft.com/office/powerpoint/2010/main" val="3179368535"/>
              </p:ext>
            </p:extLst>
          </p:nvPr>
        </p:nvGraphicFramePr>
        <p:xfrm>
          <a:off x="7472007" y="3927933"/>
          <a:ext cx="4071938" cy="995363"/>
        </p:xfrm>
        <a:graphic>
          <a:graphicData uri="http://schemas.openxmlformats.org/presentationml/2006/ole">
            <mc:AlternateContent xmlns:mc="http://schemas.openxmlformats.org/markup-compatibility/2006">
              <mc:Choice xmlns:v="urn:schemas-microsoft-com:vml" Requires="v">
                <p:oleObj name="Equation" r:id="rId26" imgW="1879560" imgH="457200" progId="Equation.DSMT4">
                  <p:embed/>
                </p:oleObj>
              </mc:Choice>
              <mc:Fallback>
                <p:oleObj name="Equation" r:id="rId26" imgW="1879560" imgH="457200" progId="Equation.DSMT4">
                  <p:embed/>
                  <p:pic>
                    <p:nvPicPr>
                      <p:cNvPr id="48" name="Object 47">
                        <a:extLst>
                          <a:ext uri="{FF2B5EF4-FFF2-40B4-BE49-F238E27FC236}">
                            <a16:creationId xmlns:a16="http://schemas.microsoft.com/office/drawing/2014/main" id="{B3A8EDCC-92A4-49EC-B232-35B9FB07B8AD}"/>
                          </a:ext>
                        </a:extLst>
                      </p:cNvPr>
                      <p:cNvPicPr/>
                      <p:nvPr/>
                    </p:nvPicPr>
                    <p:blipFill>
                      <a:blip r:embed="rId27"/>
                      <a:stretch>
                        <a:fillRect/>
                      </a:stretch>
                    </p:blipFill>
                    <p:spPr>
                      <a:xfrm>
                        <a:off x="7472007" y="3927933"/>
                        <a:ext cx="4071938" cy="995363"/>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9454CE25-392B-4BCF-9816-B436B44292E4}"/>
              </a:ext>
            </a:extLst>
          </p:cNvPr>
          <p:cNvGraphicFramePr>
            <a:graphicFrameLocks noChangeAspect="1"/>
          </p:cNvGraphicFramePr>
          <p:nvPr>
            <p:extLst>
              <p:ext uri="{D42A27DB-BD31-4B8C-83A1-F6EECF244321}">
                <p14:modId xmlns:p14="http://schemas.microsoft.com/office/powerpoint/2010/main" val="690377836"/>
              </p:ext>
            </p:extLst>
          </p:nvPr>
        </p:nvGraphicFramePr>
        <p:xfrm>
          <a:off x="7918657" y="4879168"/>
          <a:ext cx="3522662" cy="995362"/>
        </p:xfrm>
        <a:graphic>
          <a:graphicData uri="http://schemas.openxmlformats.org/presentationml/2006/ole">
            <mc:AlternateContent xmlns:mc="http://schemas.openxmlformats.org/markup-compatibility/2006">
              <mc:Choice xmlns:v="urn:schemas-microsoft-com:vml" Requires="v">
                <p:oleObj name="Equation" r:id="rId28" imgW="1625400" imgH="457200" progId="Equation.DSMT4">
                  <p:embed/>
                </p:oleObj>
              </mc:Choice>
              <mc:Fallback>
                <p:oleObj name="Equation" r:id="rId28" imgW="1625400" imgH="457200" progId="Equation.DSMT4">
                  <p:embed/>
                  <p:pic>
                    <p:nvPicPr>
                      <p:cNvPr id="49" name="Object 48">
                        <a:extLst>
                          <a:ext uri="{FF2B5EF4-FFF2-40B4-BE49-F238E27FC236}">
                            <a16:creationId xmlns:a16="http://schemas.microsoft.com/office/drawing/2014/main" id="{9454CE25-392B-4BCF-9816-B436B44292E4}"/>
                          </a:ext>
                        </a:extLst>
                      </p:cNvPr>
                      <p:cNvPicPr/>
                      <p:nvPr/>
                    </p:nvPicPr>
                    <p:blipFill>
                      <a:blip r:embed="rId29"/>
                      <a:stretch>
                        <a:fillRect/>
                      </a:stretch>
                    </p:blipFill>
                    <p:spPr>
                      <a:xfrm>
                        <a:off x="7918657" y="4879168"/>
                        <a:ext cx="3522662" cy="995362"/>
                      </a:xfrm>
                      <a:prstGeom prst="rect">
                        <a:avLst/>
                      </a:prstGeom>
                      <a:solidFill>
                        <a:schemeClr val="bg1"/>
                      </a:solidFill>
                    </p:spPr>
                  </p:pic>
                </p:oleObj>
              </mc:Fallback>
            </mc:AlternateContent>
          </a:graphicData>
        </a:graphic>
      </p:graphicFrame>
    </p:spTree>
    <p:custDataLst>
      <p:tags r:id="rId1"/>
    </p:custDataLst>
    <p:extLst>
      <p:ext uri="{BB962C8B-B14F-4D97-AF65-F5344CB8AC3E}">
        <p14:creationId xmlns:p14="http://schemas.microsoft.com/office/powerpoint/2010/main" val="37728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20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up)">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 grpId="0" animBg="1"/>
      <p:bldP spid="4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F2E58E-582E-4753-86C9-9DF380CEDF6C}"/>
              </a:ext>
            </a:extLst>
          </p:cNvPr>
          <p:cNvSpPr>
            <a:spLocks noGrp="1"/>
          </p:cNvSpPr>
          <p:nvPr>
            <p:ph sz="quarter" idx="1"/>
          </p:nvPr>
        </p:nvSpPr>
        <p:spPr>
          <a:xfrm>
            <a:off x="312233" y="116631"/>
            <a:ext cx="11552665" cy="2671173"/>
          </a:xfrm>
        </p:spPr>
        <p:txBody>
          <a:bodyPr/>
          <a:lstStyle/>
          <a:p>
            <a:pPr marL="0" indent="0">
              <a:buNone/>
            </a:pPr>
            <a:r>
              <a:rPr lang="en-CA" sz="2100" dirty="0">
                <a:solidFill>
                  <a:srgbClr val="575757"/>
                </a:solidFill>
              </a:rPr>
              <a:t>The A1C test measures the amount of hemoglobin with attached glucose and reflects your average blood glucose levels over the past 3 months. The A1C test result is reported as a percentage. The higher the percentage, the higher your blood glucose levels have been. A normal A1C level is below 5.7%.  5.7% to 6.4% prediabetes, and over 6.4% diabetes.  A drug is reported to be able to lower your AIC levels by 1.5%.  A SRS of 30 patient on this drug has their AIC levels before an after.  The data shows the difference in percentage decrease:</a:t>
            </a:r>
          </a:p>
          <a:p>
            <a:pPr marL="0" indent="0">
              <a:buNone/>
            </a:pPr>
            <a:endParaRPr lang="en-CA" sz="2100" dirty="0">
              <a:solidFill>
                <a:srgbClr val="575757"/>
              </a:solidFill>
            </a:endParaRPr>
          </a:p>
        </p:txBody>
      </p:sp>
      <p:graphicFrame>
        <p:nvGraphicFramePr>
          <p:cNvPr id="4" name="Object 3">
            <a:extLst>
              <a:ext uri="{FF2B5EF4-FFF2-40B4-BE49-F238E27FC236}">
                <a16:creationId xmlns:a16="http://schemas.microsoft.com/office/drawing/2014/main" id="{B66E26B7-172C-48B4-89CD-357003001CA6}"/>
              </a:ext>
            </a:extLst>
          </p:cNvPr>
          <p:cNvGraphicFramePr>
            <a:graphicFrameLocks noChangeAspect="1"/>
          </p:cNvGraphicFramePr>
          <p:nvPr>
            <p:extLst>
              <p:ext uri="{D42A27DB-BD31-4B8C-83A1-F6EECF244321}">
                <p14:modId xmlns:p14="http://schemas.microsoft.com/office/powerpoint/2010/main" val="2372238472"/>
              </p:ext>
            </p:extLst>
          </p:nvPr>
        </p:nvGraphicFramePr>
        <p:xfrm>
          <a:off x="545085" y="2129057"/>
          <a:ext cx="10104329" cy="1880617"/>
        </p:xfrm>
        <a:graphic>
          <a:graphicData uri="http://schemas.openxmlformats.org/presentationml/2006/ole">
            <mc:AlternateContent xmlns:mc="http://schemas.openxmlformats.org/markup-compatibility/2006">
              <mc:Choice xmlns:v="urn:schemas-microsoft-com:vml" Requires="v">
                <p:oleObj name="Equation" r:id="rId4" imgW="4025880" imgH="749160" progId="Equation.DSMT4">
                  <p:embed/>
                </p:oleObj>
              </mc:Choice>
              <mc:Fallback>
                <p:oleObj name="Equation" r:id="rId4" imgW="4025880" imgH="749160" progId="Equation.DSMT4">
                  <p:embed/>
                  <p:pic>
                    <p:nvPicPr>
                      <p:cNvPr id="4" name="Object 3">
                        <a:extLst>
                          <a:ext uri="{FF2B5EF4-FFF2-40B4-BE49-F238E27FC236}">
                            <a16:creationId xmlns:a16="http://schemas.microsoft.com/office/drawing/2014/main" id="{B66E26B7-172C-48B4-89CD-357003001CA6}"/>
                          </a:ext>
                        </a:extLst>
                      </p:cNvPr>
                      <p:cNvPicPr/>
                      <p:nvPr/>
                    </p:nvPicPr>
                    <p:blipFill>
                      <a:blip r:embed="rId5"/>
                      <a:stretch>
                        <a:fillRect/>
                      </a:stretch>
                    </p:blipFill>
                    <p:spPr>
                      <a:xfrm>
                        <a:off x="545085" y="2129057"/>
                        <a:ext cx="10104329" cy="1880617"/>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0F80E589-19BB-41F9-ACDD-00B48CA7298D}"/>
              </a:ext>
            </a:extLst>
          </p:cNvPr>
          <p:cNvSpPr txBox="1">
            <a:spLocks/>
          </p:cNvSpPr>
          <p:nvPr/>
        </p:nvSpPr>
        <p:spPr bwMode="auto">
          <a:xfrm>
            <a:off x="446049" y="4077072"/>
            <a:ext cx="11195824" cy="266429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100" dirty="0">
                <a:solidFill>
                  <a:srgbClr val="575757"/>
                </a:solidFill>
              </a:rPr>
              <a:t>a) Perform a 1% significance test for the claim that this drug will reduce A1C levels by 1.5%.  Make sure to state your hypothesis and conditions</a:t>
            </a:r>
            <a:br>
              <a:rPr lang="en-CA" sz="2100" dirty="0">
                <a:solidFill>
                  <a:srgbClr val="575757"/>
                </a:solidFill>
              </a:rPr>
            </a:br>
            <a:endParaRPr lang="en-CA" sz="2100" dirty="0">
              <a:solidFill>
                <a:srgbClr val="575757"/>
              </a:solidFill>
            </a:endParaRPr>
          </a:p>
          <a:p>
            <a:pPr marL="0" indent="0">
              <a:buNone/>
            </a:pPr>
            <a:r>
              <a:rPr lang="en-CA" sz="2100" dirty="0">
                <a:solidFill>
                  <a:srgbClr val="575757"/>
                </a:solidFill>
              </a:rPr>
              <a:t>b) Indicate what a type I and II error is and their consequences</a:t>
            </a:r>
            <a:br>
              <a:rPr lang="en-CA" sz="2100" dirty="0">
                <a:solidFill>
                  <a:srgbClr val="575757"/>
                </a:solidFill>
              </a:rPr>
            </a:br>
            <a:endParaRPr lang="en-CA" sz="2100" dirty="0">
              <a:solidFill>
                <a:srgbClr val="575757"/>
              </a:solidFill>
            </a:endParaRPr>
          </a:p>
          <a:p>
            <a:pPr marL="0" indent="0">
              <a:buNone/>
            </a:pPr>
            <a:r>
              <a:rPr lang="en-CA" sz="2100" dirty="0">
                <a:solidFill>
                  <a:srgbClr val="575757"/>
                </a:solidFill>
              </a:rPr>
              <a:t>c) If the drug is only able to reduce A1C levels by 1.2%, then what are the probabilities of a Type I and II error?</a:t>
            </a:r>
          </a:p>
          <a:p>
            <a:pPr marL="0" indent="0">
              <a:buNone/>
            </a:pPr>
            <a:endParaRPr lang="en-CA" sz="2100" dirty="0">
              <a:solidFill>
                <a:srgbClr val="575757"/>
              </a:solidFill>
            </a:endParaRPr>
          </a:p>
        </p:txBody>
      </p:sp>
    </p:spTree>
    <p:custDataLst>
      <p:tags r:id="rId1"/>
    </p:custDataLst>
    <p:extLst>
      <p:ext uri="{BB962C8B-B14F-4D97-AF65-F5344CB8AC3E}">
        <p14:creationId xmlns:p14="http://schemas.microsoft.com/office/powerpoint/2010/main" val="286460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0A93F2-E699-40AD-8A5C-0F1B6ABDC1E3}"/>
                  </a:ext>
                </a:extLst>
              </p:cNvPr>
              <p:cNvSpPr>
                <a:spLocks noGrp="1"/>
              </p:cNvSpPr>
              <p:nvPr>
                <p:ph sz="quarter" idx="1"/>
              </p:nvPr>
            </p:nvSpPr>
            <p:spPr>
              <a:xfrm>
                <a:off x="245847" y="137469"/>
                <a:ext cx="11277601" cy="1950823"/>
              </a:xfrm>
            </p:spPr>
            <p:txBody>
              <a:bodyPr/>
              <a:lstStyle/>
              <a:p>
                <a:pPr marL="0" indent="0">
                  <a:buNone/>
                </a:pPr>
                <a:r>
                  <a:rPr lang="en-US" sz="2200" dirty="0"/>
                  <a:t>Let the parameter “D” be the reduction in patient’s glucose levels.</a:t>
                </a:r>
              </a:p>
              <a:p>
                <a:pPr marL="0" indent="0">
                  <a:buNone/>
                </a:pPr>
                <a:r>
                  <a:rPr lang="en-US" sz="2200" dirty="0"/>
                  <a:t>Ho: </a:t>
                </a: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𝜇</m:t>
                        </m:r>
                      </m:e>
                      <m:sub>
                        <m:r>
                          <a:rPr lang="en-US" sz="2200" b="0" i="1" smtClean="0">
                            <a:latin typeface="Cambria Math" panose="02040503050406030204" pitchFamily="18" charset="0"/>
                          </a:rPr>
                          <m:t>𝐷</m:t>
                        </m:r>
                      </m:sub>
                    </m:sSub>
                    <m:r>
                      <a:rPr lang="en-US" sz="2200" b="0" i="1" smtClean="0">
                        <a:latin typeface="Cambria Math" panose="02040503050406030204" pitchFamily="18" charset="0"/>
                      </a:rPr>
                      <m:t>=1.5%</m:t>
                    </m:r>
                  </m:oMath>
                </a14:m>
                <a:r>
                  <a:rPr lang="en-US" sz="2200" dirty="0"/>
                  <a:t>   Null Hypothesis: The average reduction in patient’s glucose levels is equal to 1.5%  </a:t>
                </a:r>
              </a:p>
              <a:p>
                <a:pPr marL="0" indent="0">
                  <a:buNone/>
                </a:pPr>
                <a:r>
                  <a:rPr lang="en-US" sz="2200" dirty="0"/>
                  <a:t>Ha: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US" sz="2200" i="1">
                            <a:latin typeface="Cambria Math" panose="02040503050406030204" pitchFamily="18" charset="0"/>
                          </a:rPr>
                          <m:t>𝐷</m:t>
                        </m:r>
                      </m:sub>
                    </m:sSub>
                    <m:r>
                      <a:rPr lang="en-US" sz="220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1.5%</m:t>
                    </m:r>
                    <m:r>
                      <a:rPr lang="en-US" sz="2200" b="0" i="1" smtClean="0">
                        <a:latin typeface="Cambria Math" panose="02040503050406030204" pitchFamily="18" charset="0"/>
                      </a:rPr>
                      <m:t>    </m:t>
                    </m:r>
                  </m:oMath>
                </a14:m>
                <a:r>
                  <a:rPr lang="en-US" sz="2200" dirty="0"/>
                  <a:t>Alternative Hypothesis: The average reduction in patient’s glucose levels in not equal to 1.5%</a:t>
                </a:r>
              </a:p>
              <a:p>
                <a:pPr marL="0" indent="0">
                  <a:buNone/>
                </a:pPr>
                <a:endParaRPr lang="en-US" sz="2200" dirty="0"/>
              </a:p>
            </p:txBody>
          </p:sp>
        </mc:Choice>
        <mc:Fallback xmlns="">
          <p:sp>
            <p:nvSpPr>
              <p:cNvPr id="3" name="Content Placeholder 2">
                <a:extLst>
                  <a:ext uri="{FF2B5EF4-FFF2-40B4-BE49-F238E27FC236}">
                    <a16:creationId xmlns:a16="http://schemas.microsoft.com/office/drawing/2014/main" id="{C80A93F2-E699-40AD-8A5C-0F1B6ABDC1E3}"/>
                  </a:ext>
                </a:extLst>
              </p:cNvPr>
              <p:cNvSpPr>
                <a:spLocks noGrp="1" noRot="1" noChangeAspect="1" noMove="1" noResize="1" noEditPoints="1" noAdjustHandles="1" noChangeArrowheads="1" noChangeShapeType="1" noTextEdit="1"/>
              </p:cNvSpPr>
              <p:nvPr>
                <p:ph sz="quarter" idx="1"/>
              </p:nvPr>
            </p:nvSpPr>
            <p:spPr>
              <a:xfrm>
                <a:off x="245847" y="137469"/>
                <a:ext cx="11277601" cy="1950823"/>
              </a:xfrm>
              <a:blipFill>
                <a:blip r:embed="rId4"/>
                <a:stretch>
                  <a:fillRect l="-703" t="-2188" b="-4688"/>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4B01B67B-02AA-4BF4-8EA3-9281ABFE1714}"/>
              </a:ext>
            </a:extLst>
          </p:cNvPr>
          <p:cNvSpPr txBox="1">
            <a:spLocks/>
          </p:cNvSpPr>
          <p:nvPr/>
        </p:nvSpPr>
        <p:spPr bwMode="auto">
          <a:xfrm>
            <a:off x="318185" y="2130767"/>
            <a:ext cx="11277601"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Conditions: </a:t>
            </a:r>
          </a:p>
          <a:p>
            <a:pPr marL="0" indent="0">
              <a:buFont typeface="Wingdings" panose="05000000000000000000" pitchFamily="2" charset="2"/>
              <a:buNone/>
            </a:pPr>
            <a:r>
              <a:rPr lang="en-US" sz="2200" dirty="0"/>
              <a:t>Normality: the sample size is 30 or more, thus the distribution of sample means is normally distributed according to the Central Limit </a:t>
            </a:r>
            <a:r>
              <a:rPr lang="en-US" sz="2200" dirty="0" err="1"/>
              <a:t>Thm</a:t>
            </a:r>
            <a:endParaRPr lang="en-US" sz="2200" dirty="0"/>
          </a:p>
          <a:p>
            <a:pPr marL="0" indent="0">
              <a:buFont typeface="Wingdings" panose="05000000000000000000" pitchFamily="2" charset="2"/>
              <a:buNone/>
            </a:pPr>
            <a:endParaRPr lang="en-US" sz="2200" dirty="0"/>
          </a:p>
        </p:txBody>
      </p:sp>
      <p:sp>
        <p:nvSpPr>
          <p:cNvPr id="5" name="Content Placeholder 2">
            <a:extLst>
              <a:ext uri="{FF2B5EF4-FFF2-40B4-BE49-F238E27FC236}">
                <a16:creationId xmlns:a16="http://schemas.microsoft.com/office/drawing/2014/main" id="{17F39824-7D1D-422D-A586-C65CDF45DC8B}"/>
              </a:ext>
            </a:extLst>
          </p:cNvPr>
          <p:cNvSpPr txBox="1">
            <a:spLocks/>
          </p:cNvSpPr>
          <p:nvPr/>
        </p:nvSpPr>
        <p:spPr bwMode="auto">
          <a:xfrm>
            <a:off x="358088" y="3335807"/>
            <a:ext cx="11277601" cy="55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SRS: It is indicated that the sample is a SRS</a:t>
            </a:r>
          </a:p>
          <a:p>
            <a:pPr marL="0" indent="0">
              <a:buFont typeface="Wingdings" panose="05000000000000000000" pitchFamily="2" charset="2"/>
              <a:buNone/>
            </a:pPr>
            <a:endParaRPr lang="en-US" sz="2200" dirty="0"/>
          </a:p>
        </p:txBody>
      </p:sp>
      <p:sp>
        <p:nvSpPr>
          <p:cNvPr id="6" name="Content Placeholder 2">
            <a:extLst>
              <a:ext uri="{FF2B5EF4-FFF2-40B4-BE49-F238E27FC236}">
                <a16:creationId xmlns:a16="http://schemas.microsoft.com/office/drawing/2014/main" id="{C82345C0-3597-468E-8CC3-DAA307844086}"/>
              </a:ext>
            </a:extLst>
          </p:cNvPr>
          <p:cNvSpPr txBox="1">
            <a:spLocks/>
          </p:cNvSpPr>
          <p:nvPr/>
        </p:nvSpPr>
        <p:spPr bwMode="auto">
          <a:xfrm>
            <a:off x="396188" y="3821582"/>
            <a:ext cx="11277601" cy="84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Independence: The population of patients that we are sampling from is 10 times or more than 30. </a:t>
            </a:r>
          </a:p>
          <a:p>
            <a:pPr marL="0" indent="0">
              <a:buFont typeface="Wingdings" panose="05000000000000000000" pitchFamily="2" charset="2"/>
              <a:buNone/>
            </a:pPr>
            <a:endParaRPr lang="en-US" sz="2200" dirty="0"/>
          </a:p>
        </p:txBody>
      </p:sp>
      <p:sp>
        <p:nvSpPr>
          <p:cNvPr id="7" name="Content Placeholder 2">
            <a:extLst>
              <a:ext uri="{FF2B5EF4-FFF2-40B4-BE49-F238E27FC236}">
                <a16:creationId xmlns:a16="http://schemas.microsoft.com/office/drawing/2014/main" id="{5ECEBD9C-9925-4D9A-95EB-B617CB27F7B7}"/>
              </a:ext>
            </a:extLst>
          </p:cNvPr>
          <p:cNvSpPr txBox="1">
            <a:spLocks/>
          </p:cNvSpPr>
          <p:nvPr/>
        </p:nvSpPr>
        <p:spPr bwMode="auto">
          <a:xfrm>
            <a:off x="387949" y="4727747"/>
            <a:ext cx="11277601" cy="61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To find the P-value, type the data into L1 and then perform a T-test</a:t>
            </a:r>
          </a:p>
          <a:p>
            <a:pPr marL="0" indent="0">
              <a:buFont typeface="Wingdings" panose="05000000000000000000" pitchFamily="2" charset="2"/>
              <a:buNone/>
            </a:pPr>
            <a:endParaRPr lang="en-US" sz="2200" dirty="0"/>
          </a:p>
        </p:txBody>
      </p:sp>
      <p:graphicFrame>
        <p:nvGraphicFramePr>
          <p:cNvPr id="2" name="Object 1">
            <a:extLst>
              <a:ext uri="{FF2B5EF4-FFF2-40B4-BE49-F238E27FC236}">
                <a16:creationId xmlns:a16="http://schemas.microsoft.com/office/drawing/2014/main" id="{5F8D6071-038A-41A7-A8FD-9BA9672753B9}"/>
              </a:ext>
            </a:extLst>
          </p:cNvPr>
          <p:cNvGraphicFramePr>
            <a:graphicFrameLocks noChangeAspect="1"/>
          </p:cNvGraphicFramePr>
          <p:nvPr>
            <p:extLst>
              <p:ext uri="{D42A27DB-BD31-4B8C-83A1-F6EECF244321}">
                <p14:modId xmlns:p14="http://schemas.microsoft.com/office/powerpoint/2010/main" val="1346593004"/>
              </p:ext>
            </p:extLst>
          </p:nvPr>
        </p:nvGraphicFramePr>
        <p:xfrm>
          <a:off x="390611" y="5197301"/>
          <a:ext cx="2575011" cy="360502"/>
        </p:xfrm>
        <a:graphic>
          <a:graphicData uri="http://schemas.openxmlformats.org/presentationml/2006/ole">
            <mc:AlternateContent xmlns:mc="http://schemas.openxmlformats.org/markup-compatibility/2006">
              <mc:Choice xmlns:v="urn:schemas-microsoft-com:vml" Requires="v">
                <p:oleObj name="Equation" r:id="rId5" imgW="1269720" imgH="177480" progId="Equation.DSMT4">
                  <p:embed/>
                </p:oleObj>
              </mc:Choice>
              <mc:Fallback>
                <p:oleObj name="Equation" r:id="rId5" imgW="1269720" imgH="177480" progId="Equation.DSMT4">
                  <p:embed/>
                  <p:pic>
                    <p:nvPicPr>
                      <p:cNvPr id="2" name="Object 1">
                        <a:extLst>
                          <a:ext uri="{FF2B5EF4-FFF2-40B4-BE49-F238E27FC236}">
                            <a16:creationId xmlns:a16="http://schemas.microsoft.com/office/drawing/2014/main" id="{5F8D6071-038A-41A7-A8FD-9BA9672753B9}"/>
                          </a:ext>
                        </a:extLst>
                      </p:cNvPr>
                      <p:cNvPicPr/>
                      <p:nvPr/>
                    </p:nvPicPr>
                    <p:blipFill>
                      <a:blip r:embed="rId6"/>
                      <a:stretch>
                        <a:fillRect/>
                      </a:stretch>
                    </p:blipFill>
                    <p:spPr>
                      <a:xfrm>
                        <a:off x="390611" y="5197301"/>
                        <a:ext cx="2575011" cy="360502"/>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00C0D6DE-E24D-460A-BBAE-B8A1DD2BA4FA}"/>
              </a:ext>
            </a:extLst>
          </p:cNvPr>
          <p:cNvSpPr txBox="1">
            <a:spLocks/>
          </p:cNvSpPr>
          <p:nvPr/>
        </p:nvSpPr>
        <p:spPr bwMode="auto">
          <a:xfrm>
            <a:off x="367353" y="5683336"/>
            <a:ext cx="11277601" cy="95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Our P-value is greater than our significance level, so we would fail to reject Ho and believe that the drug is reducing blood sugar levels by 1.5%</a:t>
            </a:r>
          </a:p>
          <a:p>
            <a:pPr marL="0" indent="0">
              <a:buFont typeface="Wingdings" panose="05000000000000000000" pitchFamily="2" charset="2"/>
              <a:buNone/>
            </a:pPr>
            <a:endParaRPr lang="en-US" sz="2200" dirty="0"/>
          </a:p>
        </p:txBody>
      </p:sp>
    </p:spTree>
    <p:custDataLst>
      <p:tags r:id="rId1"/>
    </p:custDataLst>
    <p:extLst>
      <p:ext uri="{BB962C8B-B14F-4D97-AF65-F5344CB8AC3E}">
        <p14:creationId xmlns:p14="http://schemas.microsoft.com/office/powerpoint/2010/main" val="11553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C3D17-9EEB-4F86-AD5F-AA3B909459C6}"/>
              </a:ext>
            </a:extLst>
          </p:cNvPr>
          <p:cNvSpPr>
            <a:spLocks noGrp="1"/>
          </p:cNvSpPr>
          <p:nvPr>
            <p:ph sz="quarter" idx="1"/>
          </p:nvPr>
        </p:nvSpPr>
        <p:spPr>
          <a:xfrm>
            <a:off x="226540" y="179173"/>
            <a:ext cx="11524735" cy="3243649"/>
          </a:xfrm>
        </p:spPr>
        <p:txBody>
          <a:bodyPr/>
          <a:lstStyle/>
          <a:p>
            <a:pPr marL="0" indent="0">
              <a:buNone/>
            </a:pPr>
            <a:r>
              <a:rPr lang="en-US" dirty="0"/>
              <a:t>Type I Error: The drug is able to reduce blood sugar levels by 1.5% but we don’t think that it works.  The consequence is that the drug is then not made available to patients.  </a:t>
            </a:r>
          </a:p>
          <a:p>
            <a:pPr marL="0" indent="0">
              <a:buNone/>
            </a:pPr>
            <a:endParaRPr lang="en-US" dirty="0"/>
          </a:p>
          <a:p>
            <a:pPr marL="0" indent="0">
              <a:buNone/>
            </a:pPr>
            <a:r>
              <a:rPr lang="en-US" dirty="0"/>
              <a:t>Type II Error: The drug doesn’t reduce blood sugar levels by 1.5% but we think it does.  Patients who end up taking the drug will get their blood sugar levels reduced by more than 1.5% or less than 1.5%.  When sugar levels are reduced too much, patient health can be at risk.</a:t>
            </a:r>
          </a:p>
        </p:txBody>
      </p:sp>
      <p:sp>
        <p:nvSpPr>
          <p:cNvPr id="4" name="Content Placeholder 2">
            <a:extLst>
              <a:ext uri="{FF2B5EF4-FFF2-40B4-BE49-F238E27FC236}">
                <a16:creationId xmlns:a16="http://schemas.microsoft.com/office/drawing/2014/main" id="{CF18AF1E-F4AD-42DB-B6E0-83B133B47808}"/>
              </a:ext>
            </a:extLst>
          </p:cNvPr>
          <p:cNvSpPr txBox="1">
            <a:spLocks/>
          </p:cNvSpPr>
          <p:nvPr/>
        </p:nvSpPr>
        <p:spPr bwMode="auto">
          <a:xfrm>
            <a:off x="230659" y="3420763"/>
            <a:ext cx="11524735" cy="120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The consequence of a TYPE II Error is greater, patient health is at risk vs having to use a different drug.  If we increase the significance level, it reduces the probability of a TYPE II Error  </a:t>
            </a:r>
          </a:p>
          <a:p>
            <a:pPr marL="0" indent="0">
              <a:buFont typeface="Wingdings" panose="05000000000000000000" pitchFamily="2" charset="2"/>
              <a:buNone/>
            </a:pPr>
            <a:endParaRPr lang="en-US" dirty="0"/>
          </a:p>
        </p:txBody>
      </p:sp>
      <p:sp>
        <p:nvSpPr>
          <p:cNvPr id="5" name="Content Placeholder 2">
            <a:extLst>
              <a:ext uri="{FF2B5EF4-FFF2-40B4-BE49-F238E27FC236}">
                <a16:creationId xmlns:a16="http://schemas.microsoft.com/office/drawing/2014/main" id="{AD04BC6E-5F2F-4834-8548-D6F4B4328A96}"/>
              </a:ext>
            </a:extLst>
          </p:cNvPr>
          <p:cNvSpPr txBox="1">
            <a:spLocks/>
          </p:cNvSpPr>
          <p:nvPr/>
        </p:nvSpPr>
        <p:spPr bwMode="auto">
          <a:xfrm>
            <a:off x="127687" y="4887098"/>
            <a:ext cx="11450594" cy="72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a:solidFill>
                  <a:srgbClr val="575757"/>
                </a:solidFill>
              </a:rPr>
              <a:t>c) If the drug is only able to reduce A1C levels by 1.2%, then what are the probabilities of a Type I and II error?</a:t>
            </a:r>
          </a:p>
          <a:p>
            <a:pPr marL="0" indent="0">
              <a:buFont typeface="Wingdings" panose="05000000000000000000" pitchFamily="2" charset="2"/>
              <a:buNone/>
            </a:pPr>
            <a:endParaRPr lang="en-US" sz="2200"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87C719A-8CA5-46A1-BEF2-D0945D16F683}"/>
                  </a:ext>
                </a:extLst>
              </p:cNvPr>
              <p:cNvSpPr txBox="1">
                <a:spLocks/>
              </p:cNvSpPr>
              <p:nvPr/>
            </p:nvSpPr>
            <p:spPr bwMode="auto">
              <a:xfrm>
                <a:off x="284205" y="5842688"/>
                <a:ext cx="11524735" cy="5951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The probability of a TYPE I Error is the significance level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=0.01</m:t>
                    </m:r>
                  </m:oMath>
                </a14:m>
                <a:endParaRPr lang="en-US" dirty="0"/>
              </a:p>
              <a:p>
                <a:pPr marL="0" indent="0">
                  <a:buFont typeface="Wingdings" panose="05000000000000000000" pitchFamily="2" charset="2"/>
                  <a:buNone/>
                </a:pPr>
                <a:endParaRPr lang="en-US" dirty="0"/>
              </a:p>
            </p:txBody>
          </p:sp>
        </mc:Choice>
        <mc:Fallback xmlns="">
          <p:sp>
            <p:nvSpPr>
              <p:cNvPr id="6" name="Content Placeholder 2">
                <a:extLst>
                  <a:ext uri="{FF2B5EF4-FFF2-40B4-BE49-F238E27FC236}">
                    <a16:creationId xmlns:a16="http://schemas.microsoft.com/office/drawing/2014/main" id="{187C719A-8CA5-46A1-BEF2-D0945D16F683}"/>
                  </a:ext>
                </a:extLst>
              </p:cNvPr>
              <p:cNvSpPr txBox="1">
                <a:spLocks noRot="1" noChangeAspect="1" noMove="1" noResize="1" noEditPoints="1" noAdjustHandles="1" noChangeArrowheads="1" noChangeShapeType="1" noTextEdit="1"/>
              </p:cNvSpPr>
              <p:nvPr/>
            </p:nvSpPr>
            <p:spPr bwMode="auto">
              <a:xfrm>
                <a:off x="284205" y="5842688"/>
                <a:ext cx="11524735" cy="595183"/>
              </a:xfrm>
              <a:prstGeom prst="rect">
                <a:avLst/>
              </a:prstGeom>
              <a:blipFill>
                <a:blip r:embed="rId4"/>
                <a:stretch>
                  <a:fillRect l="-847" t="-81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33555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6241B-DC50-4D50-8C57-00E2DBABC109}"/>
              </a:ext>
            </a:extLst>
          </p:cNvPr>
          <p:cNvSpPr>
            <a:spLocks noGrp="1"/>
          </p:cNvSpPr>
          <p:nvPr>
            <p:ph sz="quarter" idx="1"/>
          </p:nvPr>
        </p:nvSpPr>
        <p:spPr>
          <a:xfrm>
            <a:off x="263611" y="129747"/>
            <a:ext cx="11450594" cy="451021"/>
          </a:xfrm>
        </p:spPr>
        <p:txBody>
          <a:bodyPr/>
          <a:lstStyle/>
          <a:p>
            <a:pPr marL="0" indent="0">
              <a:buNone/>
            </a:pPr>
            <a:r>
              <a:rPr lang="en-CA" sz="2200" dirty="0">
                <a:solidFill>
                  <a:srgbClr val="575757"/>
                </a:solidFill>
              </a:rPr>
              <a:t>The probability of a Type II error is harder to calculate:</a:t>
            </a:r>
          </a:p>
          <a:p>
            <a:pPr marL="0" indent="0">
              <a:buNone/>
            </a:pPr>
            <a:endParaRPr lang="en-US" sz="2200" dirty="0"/>
          </a:p>
        </p:txBody>
      </p:sp>
      <p:pic>
        <p:nvPicPr>
          <p:cNvPr id="5" name="Picture 4">
            <a:extLst>
              <a:ext uri="{FF2B5EF4-FFF2-40B4-BE49-F238E27FC236}">
                <a16:creationId xmlns:a16="http://schemas.microsoft.com/office/drawing/2014/main" id="{528ED837-D84E-46BF-89C5-9C69998DF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6" y="3339106"/>
            <a:ext cx="6544347" cy="27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89">
            <a:extLst>
              <a:ext uri="{FF2B5EF4-FFF2-40B4-BE49-F238E27FC236}">
                <a16:creationId xmlns:a16="http://schemas.microsoft.com/office/drawing/2014/main" id="{1915B4A8-000E-432D-A8CF-2778FC1D098B}"/>
              </a:ext>
            </a:extLst>
          </p:cNvPr>
          <p:cNvSpPr>
            <a:spLocks/>
          </p:cNvSpPr>
          <p:nvPr/>
        </p:nvSpPr>
        <p:spPr bwMode="auto">
          <a:xfrm>
            <a:off x="1779373" y="3434998"/>
            <a:ext cx="3991233" cy="2517139"/>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p:graphicFrame>
        <p:nvGraphicFramePr>
          <p:cNvPr id="7" name="Object 6">
            <a:extLst>
              <a:ext uri="{FF2B5EF4-FFF2-40B4-BE49-F238E27FC236}">
                <a16:creationId xmlns:a16="http://schemas.microsoft.com/office/drawing/2014/main" id="{AECD38BB-A139-4DD1-BE9F-F725ABD25F13}"/>
              </a:ext>
            </a:extLst>
          </p:cNvPr>
          <p:cNvGraphicFramePr>
            <a:graphicFrameLocks noChangeAspect="1"/>
          </p:cNvGraphicFramePr>
          <p:nvPr>
            <p:extLst>
              <p:ext uri="{D42A27DB-BD31-4B8C-83A1-F6EECF244321}">
                <p14:modId xmlns:p14="http://schemas.microsoft.com/office/powerpoint/2010/main" val="1402908196"/>
              </p:ext>
            </p:extLst>
          </p:nvPr>
        </p:nvGraphicFramePr>
        <p:xfrm>
          <a:off x="3334052" y="6057385"/>
          <a:ext cx="958850" cy="652463"/>
        </p:xfrm>
        <a:graphic>
          <a:graphicData uri="http://schemas.openxmlformats.org/presentationml/2006/ole">
            <mc:AlternateContent xmlns:mc="http://schemas.openxmlformats.org/markup-compatibility/2006">
              <mc:Choice xmlns:v="urn:schemas-microsoft-com:vml" Requires="v">
                <p:oleObj name="Equation" r:id="rId5" imgW="672840" imgH="457200" progId="Equation.DSMT4">
                  <p:embed/>
                </p:oleObj>
              </mc:Choice>
              <mc:Fallback>
                <p:oleObj name="Equation" r:id="rId5" imgW="672840" imgH="457200" progId="Equation.DSMT4">
                  <p:embed/>
                  <p:pic>
                    <p:nvPicPr>
                      <p:cNvPr id="7" name="Object 6">
                        <a:extLst>
                          <a:ext uri="{FF2B5EF4-FFF2-40B4-BE49-F238E27FC236}">
                            <a16:creationId xmlns:a16="http://schemas.microsoft.com/office/drawing/2014/main" id="{AECD38BB-A139-4DD1-BE9F-F725ABD25F13}"/>
                          </a:ext>
                        </a:extLst>
                      </p:cNvPr>
                      <p:cNvPicPr/>
                      <p:nvPr/>
                    </p:nvPicPr>
                    <p:blipFill>
                      <a:blip r:embed="rId6"/>
                      <a:stretch>
                        <a:fillRect/>
                      </a:stretch>
                    </p:blipFill>
                    <p:spPr>
                      <a:xfrm>
                        <a:off x="3334052" y="6057385"/>
                        <a:ext cx="958850" cy="6524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C50CBFA-BDAF-4BFF-A2BF-AB456D5D8BAB}"/>
              </a:ext>
            </a:extLst>
          </p:cNvPr>
          <p:cNvGraphicFramePr>
            <a:graphicFrameLocks noChangeAspect="1"/>
          </p:cNvGraphicFramePr>
          <p:nvPr>
            <p:extLst>
              <p:ext uri="{D42A27DB-BD31-4B8C-83A1-F6EECF244321}">
                <p14:modId xmlns:p14="http://schemas.microsoft.com/office/powerpoint/2010/main" val="1389827298"/>
              </p:ext>
            </p:extLst>
          </p:nvPr>
        </p:nvGraphicFramePr>
        <p:xfrm>
          <a:off x="4447017" y="6077250"/>
          <a:ext cx="830262" cy="598487"/>
        </p:xfrm>
        <a:graphic>
          <a:graphicData uri="http://schemas.openxmlformats.org/presentationml/2006/ole">
            <mc:AlternateContent xmlns:mc="http://schemas.openxmlformats.org/markup-compatibility/2006">
              <mc:Choice xmlns:v="urn:schemas-microsoft-com:vml" Requires="v">
                <p:oleObj name="Equation" r:id="rId7" imgW="583920" imgH="419040" progId="Equation.DSMT4">
                  <p:embed/>
                </p:oleObj>
              </mc:Choice>
              <mc:Fallback>
                <p:oleObj name="Equation" r:id="rId7" imgW="583920" imgH="419040" progId="Equation.DSMT4">
                  <p:embed/>
                  <p:pic>
                    <p:nvPicPr>
                      <p:cNvPr id="8" name="Object 7">
                        <a:extLst>
                          <a:ext uri="{FF2B5EF4-FFF2-40B4-BE49-F238E27FC236}">
                            <a16:creationId xmlns:a16="http://schemas.microsoft.com/office/drawing/2014/main" id="{7C50CBFA-BDAF-4BFF-A2BF-AB456D5D8BAB}"/>
                          </a:ext>
                        </a:extLst>
                      </p:cNvPr>
                      <p:cNvPicPr/>
                      <p:nvPr/>
                    </p:nvPicPr>
                    <p:blipFill>
                      <a:blip r:embed="rId8"/>
                      <a:stretch>
                        <a:fillRect/>
                      </a:stretch>
                    </p:blipFill>
                    <p:spPr>
                      <a:xfrm>
                        <a:off x="4447017" y="6077250"/>
                        <a:ext cx="830262" cy="598487"/>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D0A0F2A9-C4F7-49CD-81F7-85E043F6C859}"/>
              </a:ext>
            </a:extLst>
          </p:cNvPr>
          <p:cNvCxnSpPr>
            <a:cxnSpLocks/>
          </p:cNvCxnSpPr>
          <p:nvPr/>
        </p:nvCxnSpPr>
        <p:spPr>
          <a:xfrm>
            <a:off x="4834375" y="3370065"/>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4136C0-6268-420E-AFA9-D13D2069A032}"/>
              </a:ext>
            </a:extLst>
          </p:cNvPr>
          <p:cNvCxnSpPr>
            <a:cxnSpLocks/>
          </p:cNvCxnSpPr>
          <p:nvPr/>
        </p:nvCxnSpPr>
        <p:spPr>
          <a:xfrm>
            <a:off x="2700775" y="3423611"/>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129F9EC3-72EF-4375-B6B8-3E4FB9589C92}"/>
              </a:ext>
            </a:extLst>
          </p:cNvPr>
          <p:cNvGraphicFramePr>
            <a:graphicFrameLocks noChangeAspect="1"/>
          </p:cNvGraphicFramePr>
          <p:nvPr>
            <p:extLst>
              <p:ext uri="{D42A27DB-BD31-4B8C-83A1-F6EECF244321}">
                <p14:modId xmlns:p14="http://schemas.microsoft.com/office/powerpoint/2010/main" val="3700148198"/>
              </p:ext>
            </p:extLst>
          </p:nvPr>
        </p:nvGraphicFramePr>
        <p:xfrm>
          <a:off x="2370396" y="2819056"/>
          <a:ext cx="522287" cy="552450"/>
        </p:xfrm>
        <a:graphic>
          <a:graphicData uri="http://schemas.openxmlformats.org/presentationml/2006/ole">
            <mc:AlternateContent xmlns:mc="http://schemas.openxmlformats.org/markup-compatibility/2006">
              <mc:Choice xmlns:v="urn:schemas-microsoft-com:vml" Requires="v">
                <p:oleObj name="Equation" r:id="rId9" imgW="241200" imgH="253800" progId="Equation.DSMT4">
                  <p:embed/>
                </p:oleObj>
              </mc:Choice>
              <mc:Fallback>
                <p:oleObj name="Equation" r:id="rId9" imgW="241200" imgH="253800" progId="Equation.DSMT4">
                  <p:embed/>
                  <p:pic>
                    <p:nvPicPr>
                      <p:cNvPr id="12" name="Object 11">
                        <a:extLst>
                          <a:ext uri="{FF2B5EF4-FFF2-40B4-BE49-F238E27FC236}">
                            <a16:creationId xmlns:a16="http://schemas.microsoft.com/office/drawing/2014/main" id="{129F9EC3-72EF-4375-B6B8-3E4FB9589C92}"/>
                          </a:ext>
                        </a:extLst>
                      </p:cNvPr>
                      <p:cNvPicPr/>
                      <p:nvPr/>
                    </p:nvPicPr>
                    <p:blipFill>
                      <a:blip r:embed="rId10"/>
                      <a:stretch>
                        <a:fillRect/>
                      </a:stretch>
                    </p:blipFill>
                    <p:spPr>
                      <a:xfrm>
                        <a:off x="2370396" y="2819056"/>
                        <a:ext cx="522287" cy="5524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25E2134-A0FC-4FB1-ADC8-D888B7623420}"/>
              </a:ext>
            </a:extLst>
          </p:cNvPr>
          <p:cNvGraphicFramePr>
            <a:graphicFrameLocks noChangeAspect="1"/>
          </p:cNvGraphicFramePr>
          <p:nvPr>
            <p:extLst>
              <p:ext uri="{D42A27DB-BD31-4B8C-83A1-F6EECF244321}">
                <p14:modId xmlns:p14="http://schemas.microsoft.com/office/powerpoint/2010/main" val="2442030113"/>
              </p:ext>
            </p:extLst>
          </p:nvPr>
        </p:nvGraphicFramePr>
        <p:xfrm>
          <a:off x="4585301" y="2835232"/>
          <a:ext cx="549275" cy="552450"/>
        </p:xfrm>
        <a:graphic>
          <a:graphicData uri="http://schemas.openxmlformats.org/presentationml/2006/ole">
            <mc:AlternateContent xmlns:mc="http://schemas.openxmlformats.org/markup-compatibility/2006">
              <mc:Choice xmlns:v="urn:schemas-microsoft-com:vml" Requires="v">
                <p:oleObj name="Equation" r:id="rId11" imgW="253800" imgH="253800" progId="Equation.DSMT4">
                  <p:embed/>
                </p:oleObj>
              </mc:Choice>
              <mc:Fallback>
                <p:oleObj name="Equation" r:id="rId11" imgW="253800" imgH="253800" progId="Equation.DSMT4">
                  <p:embed/>
                  <p:pic>
                    <p:nvPicPr>
                      <p:cNvPr id="13" name="Object 12">
                        <a:extLst>
                          <a:ext uri="{FF2B5EF4-FFF2-40B4-BE49-F238E27FC236}">
                            <a16:creationId xmlns:a16="http://schemas.microsoft.com/office/drawing/2014/main" id="{F25E2134-A0FC-4FB1-ADC8-D888B7623420}"/>
                          </a:ext>
                        </a:extLst>
                      </p:cNvPr>
                      <p:cNvPicPr/>
                      <p:nvPr/>
                    </p:nvPicPr>
                    <p:blipFill>
                      <a:blip r:embed="rId12"/>
                      <a:stretch>
                        <a:fillRect/>
                      </a:stretch>
                    </p:blipFill>
                    <p:spPr>
                      <a:xfrm>
                        <a:off x="4585301" y="2835232"/>
                        <a:ext cx="549275" cy="552450"/>
                      </a:xfrm>
                      <a:prstGeom prst="rect">
                        <a:avLst/>
                      </a:prstGeom>
                    </p:spPr>
                  </p:pic>
                </p:oleObj>
              </mc:Fallback>
            </mc:AlternateContent>
          </a:graphicData>
        </a:graphic>
      </p:graphicFrame>
      <p:sp>
        <p:nvSpPr>
          <p:cNvPr id="26" name="Content Placeholder 2">
            <a:extLst>
              <a:ext uri="{FF2B5EF4-FFF2-40B4-BE49-F238E27FC236}">
                <a16:creationId xmlns:a16="http://schemas.microsoft.com/office/drawing/2014/main" id="{EFAB6CC7-A3FC-43E4-A8C7-67DC403B403C}"/>
              </a:ext>
            </a:extLst>
          </p:cNvPr>
          <p:cNvSpPr txBox="1">
            <a:spLocks/>
          </p:cNvSpPr>
          <p:nvPr/>
        </p:nvSpPr>
        <p:spPr bwMode="auto">
          <a:xfrm>
            <a:off x="168874" y="455138"/>
            <a:ext cx="11450594" cy="4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dirty="0">
                <a:solidFill>
                  <a:srgbClr val="FF0000"/>
                </a:solidFill>
              </a:rPr>
              <a:t>Q1: Are we dealing with a Z-Distribution or a T-Distribution?</a:t>
            </a:r>
          </a:p>
          <a:p>
            <a:pPr marL="0" indent="0">
              <a:buFont typeface="Wingdings" panose="05000000000000000000" pitchFamily="2" charset="2"/>
              <a:buNone/>
            </a:pPr>
            <a:endParaRPr lang="en-US" sz="2200" dirty="0">
              <a:solidFill>
                <a:srgbClr val="FF0000"/>
              </a:solidFill>
            </a:endParaRPr>
          </a:p>
        </p:txBody>
      </p:sp>
      <p:sp>
        <p:nvSpPr>
          <p:cNvPr id="27" name="Content Placeholder 2">
            <a:extLst>
              <a:ext uri="{FF2B5EF4-FFF2-40B4-BE49-F238E27FC236}">
                <a16:creationId xmlns:a16="http://schemas.microsoft.com/office/drawing/2014/main" id="{FBD8B00B-C953-42F7-868E-46081F627C4A}"/>
              </a:ext>
            </a:extLst>
          </p:cNvPr>
          <p:cNvSpPr txBox="1">
            <a:spLocks/>
          </p:cNvSpPr>
          <p:nvPr/>
        </p:nvSpPr>
        <p:spPr bwMode="auto">
          <a:xfrm>
            <a:off x="172992" y="904099"/>
            <a:ext cx="11450594" cy="4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dirty="0">
                <a:solidFill>
                  <a:srgbClr val="FF0000"/>
                </a:solidFill>
              </a:rPr>
              <a:t>T-Distribution – b/c we don’t have the population standard deviation!</a:t>
            </a:r>
          </a:p>
          <a:p>
            <a:pPr marL="0" indent="0">
              <a:buFont typeface="Wingdings" panose="05000000000000000000" pitchFamily="2" charset="2"/>
              <a:buNone/>
            </a:pPr>
            <a:endParaRPr lang="en-US" sz="2200" dirty="0">
              <a:solidFill>
                <a:srgbClr val="FF0000"/>
              </a:solidFill>
            </a:endParaRPr>
          </a:p>
        </p:txBody>
      </p:sp>
      <p:sp>
        <p:nvSpPr>
          <p:cNvPr id="28" name="Content Placeholder 2">
            <a:extLst>
              <a:ext uri="{FF2B5EF4-FFF2-40B4-BE49-F238E27FC236}">
                <a16:creationId xmlns:a16="http://schemas.microsoft.com/office/drawing/2014/main" id="{EAFA122C-5147-4337-BE69-138F639AED60}"/>
              </a:ext>
            </a:extLst>
          </p:cNvPr>
          <p:cNvSpPr txBox="1">
            <a:spLocks/>
          </p:cNvSpPr>
          <p:nvPr/>
        </p:nvSpPr>
        <p:spPr bwMode="auto">
          <a:xfrm>
            <a:off x="177110" y="1353060"/>
            <a:ext cx="4876802" cy="5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dirty="0">
                <a:solidFill>
                  <a:srgbClr val="FF0000"/>
                </a:solidFill>
              </a:rPr>
              <a:t>Q2: is this One Tail or Two Tail?  </a:t>
            </a:r>
          </a:p>
        </p:txBody>
      </p:sp>
      <p:sp>
        <p:nvSpPr>
          <p:cNvPr id="29" name="Content Placeholder 2">
            <a:extLst>
              <a:ext uri="{FF2B5EF4-FFF2-40B4-BE49-F238E27FC236}">
                <a16:creationId xmlns:a16="http://schemas.microsoft.com/office/drawing/2014/main" id="{BA93F2D5-B1B9-4FBA-94E9-E5B849D3780E}"/>
              </a:ext>
            </a:extLst>
          </p:cNvPr>
          <p:cNvSpPr txBox="1">
            <a:spLocks/>
          </p:cNvSpPr>
          <p:nvPr/>
        </p:nvSpPr>
        <p:spPr bwMode="auto">
          <a:xfrm>
            <a:off x="4827370" y="1320108"/>
            <a:ext cx="4876802" cy="5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dirty="0">
                <a:solidFill>
                  <a:srgbClr val="FF0000"/>
                </a:solidFill>
              </a:rPr>
              <a:t>TWO Tail!</a:t>
            </a:r>
          </a:p>
          <a:p>
            <a:pPr marL="0" indent="0">
              <a:buFont typeface="Wingdings" panose="05000000000000000000" pitchFamily="2" charset="2"/>
              <a:buNone/>
            </a:pPr>
            <a:endParaRPr lang="en-US" sz="2200" dirty="0">
              <a:solidFill>
                <a:srgbClr val="FF0000"/>
              </a:solidFill>
            </a:endParaRPr>
          </a:p>
        </p:txBody>
      </p:sp>
      <p:sp>
        <p:nvSpPr>
          <p:cNvPr id="30" name="Content Placeholder 2">
            <a:extLst>
              <a:ext uri="{FF2B5EF4-FFF2-40B4-BE49-F238E27FC236}">
                <a16:creationId xmlns:a16="http://schemas.microsoft.com/office/drawing/2014/main" id="{6562C6E3-B7BF-45A8-BF85-C4B9900CB37E}"/>
              </a:ext>
            </a:extLst>
          </p:cNvPr>
          <p:cNvSpPr txBox="1">
            <a:spLocks/>
          </p:cNvSpPr>
          <p:nvPr/>
        </p:nvSpPr>
        <p:spPr bwMode="auto">
          <a:xfrm>
            <a:off x="193583" y="1802022"/>
            <a:ext cx="6503777" cy="5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dirty="0">
                <a:solidFill>
                  <a:srgbClr val="FF0000"/>
                </a:solidFill>
              </a:rPr>
              <a:t>Q3: How do we find the two sample means?</a:t>
            </a:r>
          </a:p>
        </p:txBody>
      </p:sp>
      <p:graphicFrame>
        <p:nvGraphicFramePr>
          <p:cNvPr id="31" name="Object 30">
            <a:extLst>
              <a:ext uri="{FF2B5EF4-FFF2-40B4-BE49-F238E27FC236}">
                <a16:creationId xmlns:a16="http://schemas.microsoft.com/office/drawing/2014/main" id="{7ED1DBE4-1537-4E56-8CA1-310708EC3357}"/>
              </a:ext>
            </a:extLst>
          </p:cNvPr>
          <p:cNvGraphicFramePr>
            <a:graphicFrameLocks noChangeAspect="1"/>
          </p:cNvGraphicFramePr>
          <p:nvPr>
            <p:extLst>
              <p:ext uri="{D42A27DB-BD31-4B8C-83A1-F6EECF244321}">
                <p14:modId xmlns:p14="http://schemas.microsoft.com/office/powerpoint/2010/main" val="2218534688"/>
              </p:ext>
            </p:extLst>
          </p:nvPr>
        </p:nvGraphicFramePr>
        <p:xfrm>
          <a:off x="387179" y="3190489"/>
          <a:ext cx="1553792" cy="356497"/>
        </p:xfrm>
        <a:graphic>
          <a:graphicData uri="http://schemas.openxmlformats.org/presentationml/2006/ole">
            <mc:AlternateContent xmlns:mc="http://schemas.openxmlformats.org/markup-compatibility/2006">
              <mc:Choice xmlns:v="urn:schemas-microsoft-com:vml" Requires="v">
                <p:oleObj name="Equation" r:id="rId13" imgW="774360" imgH="177480" progId="Equation.DSMT4">
                  <p:embed/>
                </p:oleObj>
              </mc:Choice>
              <mc:Fallback>
                <p:oleObj name="Equation" r:id="rId13" imgW="774360" imgH="177480" progId="Equation.DSMT4">
                  <p:embed/>
                  <p:pic>
                    <p:nvPicPr>
                      <p:cNvPr id="31" name="Object 30">
                        <a:extLst>
                          <a:ext uri="{FF2B5EF4-FFF2-40B4-BE49-F238E27FC236}">
                            <a16:creationId xmlns:a16="http://schemas.microsoft.com/office/drawing/2014/main" id="{7ED1DBE4-1537-4E56-8CA1-310708EC3357}"/>
                          </a:ext>
                        </a:extLst>
                      </p:cNvPr>
                      <p:cNvPicPr/>
                      <p:nvPr/>
                    </p:nvPicPr>
                    <p:blipFill>
                      <a:blip r:embed="rId14"/>
                      <a:stretch>
                        <a:fillRect/>
                      </a:stretch>
                    </p:blipFill>
                    <p:spPr>
                      <a:xfrm>
                        <a:off x="387179" y="3190489"/>
                        <a:ext cx="1553792" cy="356497"/>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E4481AFC-B237-4119-839D-2C1C32BCD660}"/>
              </a:ext>
            </a:extLst>
          </p:cNvPr>
          <p:cNvGraphicFramePr>
            <a:graphicFrameLocks noChangeAspect="1"/>
          </p:cNvGraphicFramePr>
          <p:nvPr>
            <p:extLst>
              <p:ext uri="{D42A27DB-BD31-4B8C-83A1-F6EECF244321}">
                <p14:modId xmlns:p14="http://schemas.microsoft.com/office/powerpoint/2010/main" val="341499871"/>
              </p:ext>
            </p:extLst>
          </p:nvPr>
        </p:nvGraphicFramePr>
        <p:xfrm>
          <a:off x="292701" y="3661719"/>
          <a:ext cx="1783234" cy="838934"/>
        </p:xfrm>
        <a:graphic>
          <a:graphicData uri="http://schemas.openxmlformats.org/presentationml/2006/ole">
            <mc:AlternateContent xmlns:mc="http://schemas.openxmlformats.org/markup-compatibility/2006">
              <mc:Choice xmlns:v="urn:schemas-microsoft-com:vml" Requires="v">
                <p:oleObj name="Equation" r:id="rId15" imgW="888840" imgH="419040" progId="Equation.DSMT4">
                  <p:embed/>
                </p:oleObj>
              </mc:Choice>
              <mc:Fallback>
                <p:oleObj name="Equation" r:id="rId15" imgW="888840" imgH="419040" progId="Equation.DSMT4">
                  <p:embed/>
                  <p:pic>
                    <p:nvPicPr>
                      <p:cNvPr id="32" name="Object 31">
                        <a:extLst>
                          <a:ext uri="{FF2B5EF4-FFF2-40B4-BE49-F238E27FC236}">
                            <a16:creationId xmlns:a16="http://schemas.microsoft.com/office/drawing/2014/main" id="{E4481AFC-B237-4119-839D-2C1C32BCD660}"/>
                          </a:ext>
                        </a:extLst>
                      </p:cNvPr>
                      <p:cNvPicPr/>
                      <p:nvPr/>
                    </p:nvPicPr>
                    <p:blipFill>
                      <a:blip r:embed="rId16"/>
                      <a:stretch>
                        <a:fillRect/>
                      </a:stretch>
                    </p:blipFill>
                    <p:spPr>
                      <a:xfrm>
                        <a:off x="292701" y="3661719"/>
                        <a:ext cx="1783234" cy="838934"/>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4D60B744-2EC5-467F-AFC5-11A6822240CC}"/>
              </a:ext>
            </a:extLst>
          </p:cNvPr>
          <p:cNvGraphicFramePr>
            <a:graphicFrameLocks noChangeAspect="1"/>
          </p:cNvGraphicFramePr>
          <p:nvPr>
            <p:extLst>
              <p:ext uri="{D42A27DB-BD31-4B8C-83A1-F6EECF244321}">
                <p14:modId xmlns:p14="http://schemas.microsoft.com/office/powerpoint/2010/main" val="1699323196"/>
              </p:ext>
            </p:extLst>
          </p:nvPr>
        </p:nvGraphicFramePr>
        <p:xfrm>
          <a:off x="6794241" y="1791340"/>
          <a:ext cx="3392488" cy="509587"/>
        </p:xfrm>
        <a:graphic>
          <a:graphicData uri="http://schemas.openxmlformats.org/presentationml/2006/ole">
            <mc:AlternateContent xmlns:mc="http://schemas.openxmlformats.org/markup-compatibility/2006">
              <mc:Choice xmlns:v="urn:schemas-microsoft-com:vml" Requires="v">
                <p:oleObj name="Equation" r:id="rId17" imgW="1688760" imgH="253800" progId="Equation.DSMT4">
                  <p:embed/>
                </p:oleObj>
              </mc:Choice>
              <mc:Fallback>
                <p:oleObj name="Equation" r:id="rId17" imgW="1688760" imgH="253800" progId="Equation.DSMT4">
                  <p:embed/>
                  <p:pic>
                    <p:nvPicPr>
                      <p:cNvPr id="33" name="Object 32">
                        <a:extLst>
                          <a:ext uri="{FF2B5EF4-FFF2-40B4-BE49-F238E27FC236}">
                            <a16:creationId xmlns:a16="http://schemas.microsoft.com/office/drawing/2014/main" id="{4D60B744-2EC5-467F-AFC5-11A6822240CC}"/>
                          </a:ext>
                        </a:extLst>
                      </p:cNvPr>
                      <p:cNvPicPr/>
                      <p:nvPr/>
                    </p:nvPicPr>
                    <p:blipFill>
                      <a:blip r:embed="rId18"/>
                      <a:stretch>
                        <a:fillRect/>
                      </a:stretch>
                    </p:blipFill>
                    <p:spPr>
                      <a:xfrm>
                        <a:off x="6794241" y="1791340"/>
                        <a:ext cx="3392488" cy="509587"/>
                      </a:xfrm>
                      <a:prstGeom prst="rect">
                        <a:avLst/>
                      </a:prstGeom>
                    </p:spPr>
                  </p:pic>
                </p:oleObj>
              </mc:Fallback>
            </mc:AlternateContent>
          </a:graphicData>
        </a:graphic>
      </p:graphicFrame>
      <p:sp>
        <p:nvSpPr>
          <p:cNvPr id="34" name="Content Placeholder 2">
            <a:extLst>
              <a:ext uri="{FF2B5EF4-FFF2-40B4-BE49-F238E27FC236}">
                <a16:creationId xmlns:a16="http://schemas.microsoft.com/office/drawing/2014/main" id="{9A0F91BB-B2ED-40D9-8B48-824B704C4A0E}"/>
              </a:ext>
            </a:extLst>
          </p:cNvPr>
          <p:cNvSpPr txBox="1">
            <a:spLocks/>
          </p:cNvSpPr>
          <p:nvPr/>
        </p:nvSpPr>
        <p:spPr bwMode="auto">
          <a:xfrm>
            <a:off x="210059" y="2263341"/>
            <a:ext cx="6503777" cy="5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dirty="0">
                <a:solidFill>
                  <a:srgbClr val="FF0000"/>
                </a:solidFill>
              </a:rPr>
              <a:t>Use the T-scores to find the sample means</a:t>
            </a:r>
          </a:p>
        </p:txBody>
      </p:sp>
      <p:graphicFrame>
        <p:nvGraphicFramePr>
          <p:cNvPr id="35" name="Object 34">
            <a:extLst>
              <a:ext uri="{FF2B5EF4-FFF2-40B4-BE49-F238E27FC236}">
                <a16:creationId xmlns:a16="http://schemas.microsoft.com/office/drawing/2014/main" id="{4B64F949-07D6-4BE1-B90E-2AEF2F19AFC1}"/>
              </a:ext>
            </a:extLst>
          </p:cNvPr>
          <p:cNvGraphicFramePr>
            <a:graphicFrameLocks noChangeAspect="1"/>
          </p:cNvGraphicFramePr>
          <p:nvPr>
            <p:extLst>
              <p:ext uri="{D42A27DB-BD31-4B8C-83A1-F6EECF244321}">
                <p14:modId xmlns:p14="http://schemas.microsoft.com/office/powerpoint/2010/main" val="1270645619"/>
              </p:ext>
            </p:extLst>
          </p:nvPr>
        </p:nvGraphicFramePr>
        <p:xfrm>
          <a:off x="6773734" y="2400815"/>
          <a:ext cx="1733550" cy="1327150"/>
        </p:xfrm>
        <a:graphic>
          <a:graphicData uri="http://schemas.openxmlformats.org/presentationml/2006/ole">
            <mc:AlternateContent xmlns:mc="http://schemas.openxmlformats.org/markup-compatibility/2006">
              <mc:Choice xmlns:v="urn:schemas-microsoft-com:vml" Requires="v">
                <p:oleObj name="Equation" r:id="rId19" imgW="863280" imgH="660240" progId="Equation.DSMT4">
                  <p:embed/>
                </p:oleObj>
              </mc:Choice>
              <mc:Fallback>
                <p:oleObj name="Equation" r:id="rId19" imgW="863280" imgH="660240" progId="Equation.DSMT4">
                  <p:embed/>
                  <p:pic>
                    <p:nvPicPr>
                      <p:cNvPr id="35" name="Object 34">
                        <a:extLst>
                          <a:ext uri="{FF2B5EF4-FFF2-40B4-BE49-F238E27FC236}">
                            <a16:creationId xmlns:a16="http://schemas.microsoft.com/office/drawing/2014/main" id="{4B64F949-07D6-4BE1-B90E-2AEF2F19AFC1}"/>
                          </a:ext>
                        </a:extLst>
                      </p:cNvPr>
                      <p:cNvPicPr/>
                      <p:nvPr/>
                    </p:nvPicPr>
                    <p:blipFill>
                      <a:blip r:embed="rId20"/>
                      <a:stretch>
                        <a:fillRect/>
                      </a:stretch>
                    </p:blipFill>
                    <p:spPr>
                      <a:xfrm>
                        <a:off x="6773734" y="2400815"/>
                        <a:ext cx="1733550" cy="13271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1E687008-EA90-446D-8243-79F3E98A92A1}"/>
              </a:ext>
            </a:extLst>
          </p:cNvPr>
          <p:cNvGraphicFramePr>
            <a:graphicFrameLocks noChangeAspect="1"/>
          </p:cNvGraphicFramePr>
          <p:nvPr>
            <p:extLst>
              <p:ext uri="{D42A27DB-BD31-4B8C-83A1-F6EECF244321}">
                <p14:modId xmlns:p14="http://schemas.microsoft.com/office/powerpoint/2010/main" val="3788182105"/>
              </p:ext>
            </p:extLst>
          </p:nvPr>
        </p:nvGraphicFramePr>
        <p:xfrm>
          <a:off x="6088363" y="3850031"/>
          <a:ext cx="2497138" cy="1327150"/>
        </p:xfrm>
        <a:graphic>
          <a:graphicData uri="http://schemas.openxmlformats.org/presentationml/2006/ole">
            <mc:AlternateContent xmlns:mc="http://schemas.openxmlformats.org/markup-compatibility/2006">
              <mc:Choice xmlns:v="urn:schemas-microsoft-com:vml" Requires="v">
                <p:oleObj name="Equation" r:id="rId21" imgW="1244520" imgH="660240" progId="Equation.DSMT4">
                  <p:embed/>
                </p:oleObj>
              </mc:Choice>
              <mc:Fallback>
                <p:oleObj name="Equation" r:id="rId21" imgW="1244520" imgH="660240" progId="Equation.DSMT4">
                  <p:embed/>
                  <p:pic>
                    <p:nvPicPr>
                      <p:cNvPr id="36" name="Object 35">
                        <a:extLst>
                          <a:ext uri="{FF2B5EF4-FFF2-40B4-BE49-F238E27FC236}">
                            <a16:creationId xmlns:a16="http://schemas.microsoft.com/office/drawing/2014/main" id="{1E687008-EA90-446D-8243-79F3E98A92A1}"/>
                          </a:ext>
                        </a:extLst>
                      </p:cNvPr>
                      <p:cNvPicPr/>
                      <p:nvPr/>
                    </p:nvPicPr>
                    <p:blipFill>
                      <a:blip r:embed="rId22"/>
                      <a:stretch>
                        <a:fillRect/>
                      </a:stretch>
                    </p:blipFill>
                    <p:spPr>
                      <a:xfrm>
                        <a:off x="6088363" y="3850031"/>
                        <a:ext cx="2497138" cy="13271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914F9005-F5B2-49C0-AB64-7C776FA2ED0E}"/>
              </a:ext>
            </a:extLst>
          </p:cNvPr>
          <p:cNvGraphicFramePr>
            <a:graphicFrameLocks noChangeAspect="1"/>
          </p:cNvGraphicFramePr>
          <p:nvPr>
            <p:extLst>
              <p:ext uri="{D42A27DB-BD31-4B8C-83A1-F6EECF244321}">
                <p14:modId xmlns:p14="http://schemas.microsoft.com/office/powerpoint/2010/main" val="3151123190"/>
              </p:ext>
            </p:extLst>
          </p:nvPr>
        </p:nvGraphicFramePr>
        <p:xfrm>
          <a:off x="6492715" y="5301049"/>
          <a:ext cx="2255869" cy="565724"/>
        </p:xfrm>
        <a:graphic>
          <a:graphicData uri="http://schemas.openxmlformats.org/presentationml/2006/ole">
            <mc:AlternateContent xmlns:mc="http://schemas.openxmlformats.org/markup-compatibility/2006">
              <mc:Choice xmlns:v="urn:schemas-microsoft-com:vml" Requires="v">
                <p:oleObj name="Equation" r:id="rId23" imgW="1015920" imgH="253800" progId="Equation.DSMT4">
                  <p:embed/>
                </p:oleObj>
              </mc:Choice>
              <mc:Fallback>
                <p:oleObj name="Equation" r:id="rId23" imgW="1015920" imgH="253800" progId="Equation.DSMT4">
                  <p:embed/>
                  <p:pic>
                    <p:nvPicPr>
                      <p:cNvPr id="37" name="Object 36">
                        <a:extLst>
                          <a:ext uri="{FF2B5EF4-FFF2-40B4-BE49-F238E27FC236}">
                            <a16:creationId xmlns:a16="http://schemas.microsoft.com/office/drawing/2014/main" id="{914F9005-F5B2-49C0-AB64-7C776FA2ED0E}"/>
                          </a:ext>
                        </a:extLst>
                      </p:cNvPr>
                      <p:cNvPicPr/>
                      <p:nvPr/>
                    </p:nvPicPr>
                    <p:blipFill>
                      <a:blip r:embed="rId24"/>
                      <a:stretch>
                        <a:fillRect/>
                      </a:stretch>
                    </p:blipFill>
                    <p:spPr>
                      <a:xfrm>
                        <a:off x="6492715" y="5301049"/>
                        <a:ext cx="2255869" cy="565724"/>
                      </a:xfrm>
                      <a:prstGeom prst="rect">
                        <a:avLst/>
                      </a:prstGeom>
                      <a:solidFill>
                        <a:schemeClr val="bg1"/>
                      </a:solidFill>
                    </p:spPr>
                  </p:pic>
                </p:oleObj>
              </mc:Fallback>
            </mc:AlternateContent>
          </a:graphicData>
        </a:graphic>
      </p:graphicFrame>
      <p:graphicFrame>
        <p:nvGraphicFramePr>
          <p:cNvPr id="38" name="Object 37">
            <a:extLst>
              <a:ext uri="{FF2B5EF4-FFF2-40B4-BE49-F238E27FC236}">
                <a16:creationId xmlns:a16="http://schemas.microsoft.com/office/drawing/2014/main" id="{3B3E4246-461B-4B51-8B5B-07C1D13602DF}"/>
              </a:ext>
            </a:extLst>
          </p:cNvPr>
          <p:cNvGraphicFramePr>
            <a:graphicFrameLocks noChangeAspect="1"/>
          </p:cNvGraphicFramePr>
          <p:nvPr>
            <p:extLst>
              <p:ext uri="{D42A27DB-BD31-4B8C-83A1-F6EECF244321}">
                <p14:modId xmlns:p14="http://schemas.microsoft.com/office/powerpoint/2010/main" val="1473665062"/>
              </p:ext>
            </p:extLst>
          </p:nvPr>
        </p:nvGraphicFramePr>
        <p:xfrm>
          <a:off x="8997950" y="3805022"/>
          <a:ext cx="2344738" cy="1327150"/>
        </p:xfrm>
        <a:graphic>
          <a:graphicData uri="http://schemas.openxmlformats.org/presentationml/2006/ole">
            <mc:AlternateContent xmlns:mc="http://schemas.openxmlformats.org/markup-compatibility/2006">
              <mc:Choice xmlns:v="urn:schemas-microsoft-com:vml" Requires="v">
                <p:oleObj name="Equation" r:id="rId25" imgW="1168200" imgH="660240" progId="Equation.DSMT4">
                  <p:embed/>
                </p:oleObj>
              </mc:Choice>
              <mc:Fallback>
                <p:oleObj name="Equation" r:id="rId25" imgW="1168200" imgH="660240" progId="Equation.DSMT4">
                  <p:embed/>
                  <p:pic>
                    <p:nvPicPr>
                      <p:cNvPr id="38" name="Object 37">
                        <a:extLst>
                          <a:ext uri="{FF2B5EF4-FFF2-40B4-BE49-F238E27FC236}">
                            <a16:creationId xmlns:a16="http://schemas.microsoft.com/office/drawing/2014/main" id="{3B3E4246-461B-4B51-8B5B-07C1D13602DF}"/>
                          </a:ext>
                        </a:extLst>
                      </p:cNvPr>
                      <p:cNvPicPr/>
                      <p:nvPr/>
                    </p:nvPicPr>
                    <p:blipFill>
                      <a:blip r:embed="rId26"/>
                      <a:stretch>
                        <a:fillRect/>
                      </a:stretch>
                    </p:blipFill>
                    <p:spPr>
                      <a:xfrm>
                        <a:off x="8997950" y="3805022"/>
                        <a:ext cx="2344738" cy="132715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F15D596B-E492-42E5-8119-116B511E3C07}"/>
              </a:ext>
            </a:extLst>
          </p:cNvPr>
          <p:cNvGraphicFramePr>
            <a:graphicFrameLocks noChangeAspect="1"/>
          </p:cNvGraphicFramePr>
          <p:nvPr>
            <p:extLst>
              <p:ext uri="{D42A27DB-BD31-4B8C-83A1-F6EECF244321}">
                <p14:modId xmlns:p14="http://schemas.microsoft.com/office/powerpoint/2010/main" val="3562802021"/>
              </p:ext>
            </p:extLst>
          </p:nvPr>
        </p:nvGraphicFramePr>
        <p:xfrm>
          <a:off x="9284859" y="5291952"/>
          <a:ext cx="2116137" cy="565150"/>
        </p:xfrm>
        <a:graphic>
          <a:graphicData uri="http://schemas.openxmlformats.org/presentationml/2006/ole">
            <mc:AlternateContent xmlns:mc="http://schemas.openxmlformats.org/markup-compatibility/2006">
              <mc:Choice xmlns:v="urn:schemas-microsoft-com:vml" Requires="v">
                <p:oleObj name="Equation" r:id="rId27" imgW="952200" imgH="253800" progId="Equation.DSMT4">
                  <p:embed/>
                </p:oleObj>
              </mc:Choice>
              <mc:Fallback>
                <p:oleObj name="Equation" r:id="rId27" imgW="952200" imgH="253800" progId="Equation.DSMT4">
                  <p:embed/>
                  <p:pic>
                    <p:nvPicPr>
                      <p:cNvPr id="39" name="Object 38">
                        <a:extLst>
                          <a:ext uri="{FF2B5EF4-FFF2-40B4-BE49-F238E27FC236}">
                            <a16:creationId xmlns:a16="http://schemas.microsoft.com/office/drawing/2014/main" id="{F15D596B-E492-42E5-8119-116B511E3C07}"/>
                          </a:ext>
                        </a:extLst>
                      </p:cNvPr>
                      <p:cNvPicPr/>
                      <p:nvPr/>
                    </p:nvPicPr>
                    <p:blipFill>
                      <a:blip r:embed="rId28"/>
                      <a:stretch>
                        <a:fillRect/>
                      </a:stretch>
                    </p:blipFill>
                    <p:spPr>
                      <a:xfrm>
                        <a:off x="9284859" y="5291952"/>
                        <a:ext cx="2116137" cy="565150"/>
                      </a:xfrm>
                      <a:prstGeom prst="rect">
                        <a:avLst/>
                      </a:prstGeom>
                      <a:solidFill>
                        <a:schemeClr val="bg1"/>
                      </a:solidFill>
                    </p:spPr>
                  </p:pic>
                </p:oleObj>
              </mc:Fallback>
            </mc:AlternateContent>
          </a:graphicData>
        </a:graphic>
      </p:graphicFrame>
    </p:spTree>
    <p:custDataLst>
      <p:tags r:id="rId1"/>
    </p:custDataLst>
    <p:extLst>
      <p:ext uri="{BB962C8B-B14F-4D97-AF65-F5344CB8AC3E}">
        <p14:creationId xmlns:p14="http://schemas.microsoft.com/office/powerpoint/2010/main" val="14370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C8C7FE-306D-4300-953A-99045637CD45}"/>
                  </a:ext>
                </a:extLst>
              </p:cNvPr>
              <p:cNvSpPr>
                <a:spLocks noGrp="1"/>
              </p:cNvSpPr>
              <p:nvPr>
                <p:ph sz="quarter" idx="1"/>
              </p:nvPr>
            </p:nvSpPr>
            <p:spPr>
              <a:xfrm>
                <a:off x="238897" y="154460"/>
                <a:ext cx="11475308" cy="895864"/>
              </a:xfrm>
            </p:spPr>
            <p:txBody>
              <a:bodyPr/>
              <a:lstStyle/>
              <a:p>
                <a:pPr marL="0" indent="0">
                  <a:buNone/>
                </a:pPr>
                <a:r>
                  <a:rPr lang="en-US" dirty="0"/>
                  <a:t>To calculate Beta and Power, the Null Hypothesis is false.  There needs to be given a  TRUE 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=1.2</m:t>
                    </m:r>
                  </m:oMath>
                </a14:m>
                <a:r>
                  <a:rPr lang="en-US" dirty="0"/>
                  <a:t>] with a distribution on the left</a:t>
                </a:r>
              </a:p>
            </p:txBody>
          </p:sp>
        </mc:Choice>
        <mc:Fallback xmlns="">
          <p:sp>
            <p:nvSpPr>
              <p:cNvPr id="3" name="Content Placeholder 2">
                <a:extLst>
                  <a:ext uri="{FF2B5EF4-FFF2-40B4-BE49-F238E27FC236}">
                    <a16:creationId xmlns:a16="http://schemas.microsoft.com/office/drawing/2014/main" id="{A4C8C7FE-306D-4300-953A-99045637CD45}"/>
                  </a:ext>
                </a:extLst>
              </p:cNvPr>
              <p:cNvSpPr>
                <a:spLocks noGrp="1" noRot="1" noChangeAspect="1" noMove="1" noResize="1" noEditPoints="1" noAdjustHandles="1" noChangeArrowheads="1" noChangeShapeType="1" noTextEdit="1"/>
              </p:cNvSpPr>
              <p:nvPr>
                <p:ph sz="quarter" idx="1"/>
              </p:nvPr>
            </p:nvSpPr>
            <p:spPr>
              <a:xfrm>
                <a:off x="238897" y="154460"/>
                <a:ext cx="11475308" cy="895864"/>
              </a:xfrm>
              <a:blipFill>
                <a:blip r:embed="rId4"/>
                <a:stretch>
                  <a:fillRect l="-797" t="-5442" b="-748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BD348F4-C685-4EB4-9539-C29C486DD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148" y="3425602"/>
            <a:ext cx="6544347" cy="27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9">
            <a:extLst>
              <a:ext uri="{FF2B5EF4-FFF2-40B4-BE49-F238E27FC236}">
                <a16:creationId xmlns:a16="http://schemas.microsoft.com/office/drawing/2014/main" id="{E30887B4-7A18-4838-A12C-FD1FD3E24133}"/>
              </a:ext>
            </a:extLst>
          </p:cNvPr>
          <p:cNvSpPr>
            <a:spLocks/>
          </p:cNvSpPr>
          <p:nvPr/>
        </p:nvSpPr>
        <p:spPr bwMode="auto">
          <a:xfrm>
            <a:off x="2842045" y="3521494"/>
            <a:ext cx="3991233" cy="2517139"/>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BD46F109-CCA6-4E2C-B83C-159C1290E81A}"/>
              </a:ext>
            </a:extLst>
          </p:cNvPr>
          <p:cNvSpPr/>
          <p:nvPr/>
        </p:nvSpPr>
        <p:spPr>
          <a:xfrm>
            <a:off x="1459657" y="3002690"/>
            <a:ext cx="6932140" cy="3249827"/>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E618BCC-CF90-4897-9FD7-2E5E88B894A8}"/>
              </a:ext>
            </a:extLst>
          </p:cNvPr>
          <p:cNvCxnSpPr>
            <a:cxnSpLocks/>
          </p:cNvCxnSpPr>
          <p:nvPr/>
        </p:nvCxnSpPr>
        <p:spPr>
          <a:xfrm>
            <a:off x="5897047" y="3456561"/>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01273AE-8B3F-471B-87C7-99B3A3ED51D6}"/>
              </a:ext>
            </a:extLst>
          </p:cNvPr>
          <p:cNvCxnSpPr>
            <a:cxnSpLocks/>
          </p:cNvCxnSpPr>
          <p:nvPr/>
        </p:nvCxnSpPr>
        <p:spPr>
          <a:xfrm>
            <a:off x="3763447" y="3510107"/>
            <a:ext cx="0" cy="274926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FB2728E4-3061-46B8-8AB0-042DD1AAF4D9}"/>
              </a:ext>
            </a:extLst>
          </p:cNvPr>
          <p:cNvGraphicFramePr>
            <a:graphicFrameLocks noChangeAspect="1"/>
          </p:cNvGraphicFramePr>
          <p:nvPr>
            <p:extLst>
              <p:ext uri="{D42A27DB-BD31-4B8C-83A1-F6EECF244321}">
                <p14:modId xmlns:p14="http://schemas.microsoft.com/office/powerpoint/2010/main" val="2838990678"/>
              </p:ext>
            </p:extLst>
          </p:nvPr>
        </p:nvGraphicFramePr>
        <p:xfrm>
          <a:off x="2353192" y="3033237"/>
          <a:ext cx="1641327" cy="411610"/>
        </p:xfrm>
        <a:graphic>
          <a:graphicData uri="http://schemas.openxmlformats.org/presentationml/2006/ole">
            <mc:AlternateContent xmlns:mc="http://schemas.openxmlformats.org/markup-compatibility/2006">
              <mc:Choice xmlns:v="urn:schemas-microsoft-com:vml" Requires="v">
                <p:oleObj name="Equation" r:id="rId6" imgW="1015920" imgH="253800" progId="Equation.DSMT4">
                  <p:embed/>
                </p:oleObj>
              </mc:Choice>
              <mc:Fallback>
                <p:oleObj name="Equation" r:id="rId6" imgW="1015920" imgH="253800" progId="Equation.DSMT4">
                  <p:embed/>
                  <p:pic>
                    <p:nvPicPr>
                      <p:cNvPr id="11" name="Object 10">
                        <a:extLst>
                          <a:ext uri="{FF2B5EF4-FFF2-40B4-BE49-F238E27FC236}">
                            <a16:creationId xmlns:a16="http://schemas.microsoft.com/office/drawing/2014/main" id="{FB2728E4-3061-46B8-8AB0-042DD1AAF4D9}"/>
                          </a:ext>
                        </a:extLst>
                      </p:cNvPr>
                      <p:cNvPicPr/>
                      <p:nvPr/>
                    </p:nvPicPr>
                    <p:blipFill>
                      <a:blip r:embed="rId7"/>
                      <a:stretch>
                        <a:fillRect/>
                      </a:stretch>
                    </p:blipFill>
                    <p:spPr>
                      <a:xfrm>
                        <a:off x="2353192" y="3033237"/>
                        <a:ext cx="1641327" cy="411610"/>
                      </a:xfrm>
                      <a:prstGeom prst="rect">
                        <a:avLst/>
                      </a:prstGeom>
                      <a:solidFill>
                        <a:schemeClr val="bg1"/>
                      </a:solidFill>
                    </p:spPr>
                  </p:pic>
                </p:oleObj>
              </mc:Fallback>
            </mc:AlternateContent>
          </a:graphicData>
        </a:graphic>
      </p:graphicFrame>
      <p:graphicFrame>
        <p:nvGraphicFramePr>
          <p:cNvPr id="12" name="Object 11">
            <a:extLst>
              <a:ext uri="{FF2B5EF4-FFF2-40B4-BE49-F238E27FC236}">
                <a16:creationId xmlns:a16="http://schemas.microsoft.com/office/drawing/2014/main" id="{A6DCCE1A-5DCE-4F60-A855-B3194872CEFD}"/>
              </a:ext>
            </a:extLst>
          </p:cNvPr>
          <p:cNvGraphicFramePr>
            <a:graphicFrameLocks noChangeAspect="1"/>
          </p:cNvGraphicFramePr>
          <p:nvPr>
            <p:extLst>
              <p:ext uri="{D42A27DB-BD31-4B8C-83A1-F6EECF244321}">
                <p14:modId xmlns:p14="http://schemas.microsoft.com/office/powerpoint/2010/main" val="431616767"/>
              </p:ext>
            </p:extLst>
          </p:nvPr>
        </p:nvGraphicFramePr>
        <p:xfrm>
          <a:off x="4824060" y="3048697"/>
          <a:ext cx="1539661" cy="411192"/>
        </p:xfrm>
        <a:graphic>
          <a:graphicData uri="http://schemas.openxmlformats.org/presentationml/2006/ole">
            <mc:AlternateContent xmlns:mc="http://schemas.openxmlformats.org/markup-compatibility/2006">
              <mc:Choice xmlns:v="urn:schemas-microsoft-com:vml" Requires="v">
                <p:oleObj name="Equation" r:id="rId8" imgW="952200" imgH="253800" progId="Equation.DSMT4">
                  <p:embed/>
                </p:oleObj>
              </mc:Choice>
              <mc:Fallback>
                <p:oleObj name="Equation" r:id="rId8" imgW="952200" imgH="253800" progId="Equation.DSMT4">
                  <p:embed/>
                  <p:pic>
                    <p:nvPicPr>
                      <p:cNvPr id="12" name="Object 11">
                        <a:extLst>
                          <a:ext uri="{FF2B5EF4-FFF2-40B4-BE49-F238E27FC236}">
                            <a16:creationId xmlns:a16="http://schemas.microsoft.com/office/drawing/2014/main" id="{A6DCCE1A-5DCE-4F60-A855-B3194872CEFD}"/>
                          </a:ext>
                        </a:extLst>
                      </p:cNvPr>
                      <p:cNvPicPr/>
                      <p:nvPr/>
                    </p:nvPicPr>
                    <p:blipFill>
                      <a:blip r:embed="rId9"/>
                      <a:stretch>
                        <a:fillRect/>
                      </a:stretch>
                    </p:blipFill>
                    <p:spPr>
                      <a:xfrm>
                        <a:off x="4824060" y="3048697"/>
                        <a:ext cx="1539661" cy="411192"/>
                      </a:xfrm>
                      <a:prstGeom prst="rect">
                        <a:avLst/>
                      </a:prstGeom>
                      <a:solidFill>
                        <a:schemeClr val="bg1"/>
                      </a:solidFill>
                    </p:spPr>
                  </p:pic>
                </p:oleObj>
              </mc:Fallback>
            </mc:AlternateContent>
          </a:graphicData>
        </a:graphic>
      </p:graphicFrame>
      <p:grpSp>
        <p:nvGrpSpPr>
          <p:cNvPr id="14" name="Group 13">
            <a:extLst>
              <a:ext uri="{FF2B5EF4-FFF2-40B4-BE49-F238E27FC236}">
                <a16:creationId xmlns:a16="http://schemas.microsoft.com/office/drawing/2014/main" id="{427454BE-57D8-4EE1-B054-5AFC36A74964}"/>
              </a:ext>
            </a:extLst>
          </p:cNvPr>
          <p:cNvGrpSpPr>
            <a:grpSpLocks/>
          </p:cNvGrpSpPr>
          <p:nvPr/>
        </p:nvGrpSpPr>
        <p:grpSpPr bwMode="auto">
          <a:xfrm>
            <a:off x="-803199" y="3367486"/>
            <a:ext cx="9119287" cy="2688113"/>
            <a:chOff x="4223676" y="2448988"/>
            <a:chExt cx="4774184" cy="1988124"/>
          </a:xfrm>
        </p:grpSpPr>
        <p:cxnSp>
          <p:nvCxnSpPr>
            <p:cNvPr id="15" name="Straight Connector 14">
              <a:extLst>
                <a:ext uri="{FF2B5EF4-FFF2-40B4-BE49-F238E27FC236}">
                  <a16:creationId xmlns:a16="http://schemas.microsoft.com/office/drawing/2014/main" id="{C8AF843E-F4BE-4C1C-BF27-7584E3B767B6}"/>
                </a:ext>
              </a:extLst>
            </p:cNvPr>
            <p:cNvCxnSpPr/>
            <p:nvPr/>
          </p:nvCxnSpPr>
          <p:spPr>
            <a:xfrm flipV="1">
              <a:off x="4223676" y="4437112"/>
              <a:ext cx="4774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B542D-EEF6-4877-951B-834759D791F7}"/>
                </a:ext>
              </a:extLst>
            </p:cNvPr>
            <p:cNvCxnSpPr>
              <a:cxnSpLocks/>
            </p:cNvCxnSpPr>
            <p:nvPr/>
          </p:nvCxnSpPr>
          <p:spPr>
            <a:xfrm flipH="1" flipV="1">
              <a:off x="6660781" y="2448988"/>
              <a:ext cx="1" cy="1980183"/>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1942105A-0D23-46D6-B105-D08540FF5B88}"/>
                </a:ext>
              </a:extLst>
            </p:cNvPr>
            <p:cNvSpPr/>
            <p:nvPr/>
          </p:nvSpPr>
          <p:spPr>
            <a:xfrm>
              <a:off x="4684862" y="2524651"/>
              <a:ext cx="4034320" cy="1861632"/>
            </a:xfrm>
            <a:custGeom>
              <a:avLst/>
              <a:gdLst>
                <a:gd name="connsiteX0" fmla="*/ 0 w 4034117"/>
                <a:gd name="connsiteY0" fmla="*/ 1853097 h 1861601"/>
                <a:gd name="connsiteX1" fmla="*/ 207981 w 4034117"/>
                <a:gd name="connsiteY1" fmla="*/ 1802895 h 1861601"/>
                <a:gd name="connsiteX2" fmla="*/ 451821 w 4034117"/>
                <a:gd name="connsiteY2" fmla="*/ 1673803 h 1861601"/>
                <a:gd name="connsiteX3" fmla="*/ 702833 w 4034117"/>
                <a:gd name="connsiteY3" fmla="*/ 1462236 h 1861601"/>
                <a:gd name="connsiteX4" fmla="*/ 971774 w 4034117"/>
                <a:gd name="connsiteY4" fmla="*/ 1139507 h 1861601"/>
                <a:gd name="connsiteX5" fmla="*/ 1337534 w 4034117"/>
                <a:gd name="connsiteY5" fmla="*/ 612382 h 1861601"/>
                <a:gd name="connsiteX6" fmla="*/ 1556273 w 4034117"/>
                <a:gd name="connsiteY6" fmla="*/ 296824 h 1861601"/>
                <a:gd name="connsiteX7" fmla="*/ 1800113 w 4034117"/>
                <a:gd name="connsiteY7" fmla="*/ 67328 h 1861601"/>
                <a:gd name="connsiteX8" fmla="*/ 2040367 w 4034117"/>
                <a:gd name="connsiteY8" fmla="*/ 2782 h 1861601"/>
                <a:gd name="connsiteX9" fmla="*/ 2273449 w 4034117"/>
                <a:gd name="connsiteY9" fmla="*/ 139046 h 1861601"/>
                <a:gd name="connsiteX10" fmla="*/ 2449157 w 4034117"/>
                <a:gd name="connsiteY10" fmla="*/ 321926 h 1861601"/>
                <a:gd name="connsiteX11" fmla="*/ 2628452 w 4034117"/>
                <a:gd name="connsiteY11" fmla="*/ 580109 h 1861601"/>
                <a:gd name="connsiteX12" fmla="*/ 2822089 w 4034117"/>
                <a:gd name="connsiteY12" fmla="*/ 877737 h 1861601"/>
                <a:gd name="connsiteX13" fmla="*/ 3083859 w 4034117"/>
                <a:gd name="connsiteY13" fmla="*/ 1247083 h 1861601"/>
                <a:gd name="connsiteX14" fmla="*/ 3259567 w 4034117"/>
                <a:gd name="connsiteY14" fmla="*/ 1437135 h 1861601"/>
                <a:gd name="connsiteX15" fmla="*/ 3456790 w 4034117"/>
                <a:gd name="connsiteY15" fmla="*/ 1634359 h 1861601"/>
                <a:gd name="connsiteX16" fmla="*/ 3686287 w 4034117"/>
                <a:gd name="connsiteY16" fmla="*/ 1749107 h 1861601"/>
                <a:gd name="connsiteX17" fmla="*/ 3908612 w 4034117"/>
                <a:gd name="connsiteY17" fmla="*/ 1845926 h 1861601"/>
                <a:gd name="connsiteX18" fmla="*/ 4034117 w 4034117"/>
                <a:gd name="connsiteY18" fmla="*/ 1860269 h 186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4117" h="1861601">
                  <a:moveTo>
                    <a:pt x="0" y="1853097"/>
                  </a:moveTo>
                  <a:cubicBezTo>
                    <a:pt x="66338" y="1842937"/>
                    <a:pt x="132677" y="1832777"/>
                    <a:pt x="207981" y="1802895"/>
                  </a:cubicBezTo>
                  <a:cubicBezTo>
                    <a:pt x="283285" y="1773013"/>
                    <a:pt x="369346" y="1730580"/>
                    <a:pt x="451821" y="1673803"/>
                  </a:cubicBezTo>
                  <a:cubicBezTo>
                    <a:pt x="534296" y="1617026"/>
                    <a:pt x="616174" y="1551285"/>
                    <a:pt x="702833" y="1462236"/>
                  </a:cubicBezTo>
                  <a:cubicBezTo>
                    <a:pt x="789492" y="1373187"/>
                    <a:pt x="865991" y="1281149"/>
                    <a:pt x="971774" y="1139507"/>
                  </a:cubicBezTo>
                  <a:cubicBezTo>
                    <a:pt x="1077557" y="997865"/>
                    <a:pt x="1337534" y="612382"/>
                    <a:pt x="1337534" y="612382"/>
                  </a:cubicBezTo>
                  <a:cubicBezTo>
                    <a:pt x="1434950" y="471935"/>
                    <a:pt x="1479176" y="387666"/>
                    <a:pt x="1556273" y="296824"/>
                  </a:cubicBezTo>
                  <a:cubicBezTo>
                    <a:pt x="1633370" y="205982"/>
                    <a:pt x="1719431" y="116335"/>
                    <a:pt x="1800113" y="67328"/>
                  </a:cubicBezTo>
                  <a:cubicBezTo>
                    <a:pt x="1880795" y="18321"/>
                    <a:pt x="1961478" y="-9171"/>
                    <a:pt x="2040367" y="2782"/>
                  </a:cubicBezTo>
                  <a:cubicBezTo>
                    <a:pt x="2119256" y="14735"/>
                    <a:pt x="2205317" y="85855"/>
                    <a:pt x="2273449" y="139046"/>
                  </a:cubicBezTo>
                  <a:cubicBezTo>
                    <a:pt x="2341581" y="192237"/>
                    <a:pt x="2389990" y="248416"/>
                    <a:pt x="2449157" y="321926"/>
                  </a:cubicBezTo>
                  <a:cubicBezTo>
                    <a:pt x="2508324" y="395436"/>
                    <a:pt x="2566297" y="487474"/>
                    <a:pt x="2628452" y="580109"/>
                  </a:cubicBezTo>
                  <a:cubicBezTo>
                    <a:pt x="2690607" y="672744"/>
                    <a:pt x="2746188" y="766575"/>
                    <a:pt x="2822089" y="877737"/>
                  </a:cubicBezTo>
                  <a:cubicBezTo>
                    <a:pt x="2897990" y="988899"/>
                    <a:pt x="3010946" y="1153850"/>
                    <a:pt x="3083859" y="1247083"/>
                  </a:cubicBezTo>
                  <a:cubicBezTo>
                    <a:pt x="3156772" y="1340316"/>
                    <a:pt x="3197412" y="1372589"/>
                    <a:pt x="3259567" y="1437135"/>
                  </a:cubicBezTo>
                  <a:cubicBezTo>
                    <a:pt x="3321722" y="1501681"/>
                    <a:pt x="3385670" y="1582364"/>
                    <a:pt x="3456790" y="1634359"/>
                  </a:cubicBezTo>
                  <a:cubicBezTo>
                    <a:pt x="3527910" y="1686354"/>
                    <a:pt x="3610983" y="1713846"/>
                    <a:pt x="3686287" y="1749107"/>
                  </a:cubicBezTo>
                  <a:cubicBezTo>
                    <a:pt x="3761591" y="1784368"/>
                    <a:pt x="3850640" y="1827399"/>
                    <a:pt x="3908612" y="1845926"/>
                  </a:cubicBezTo>
                  <a:cubicBezTo>
                    <a:pt x="3966584" y="1864453"/>
                    <a:pt x="4000350" y="1862361"/>
                    <a:pt x="4034117" y="1860269"/>
                  </a:cubicBez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sp>
        <p:nvSpPr>
          <p:cNvPr id="18" name="Freeform 89">
            <a:extLst>
              <a:ext uri="{FF2B5EF4-FFF2-40B4-BE49-F238E27FC236}">
                <a16:creationId xmlns:a16="http://schemas.microsoft.com/office/drawing/2014/main" id="{E129D985-556B-4683-8433-83CF80FD4C42}"/>
              </a:ext>
            </a:extLst>
          </p:cNvPr>
          <p:cNvSpPr>
            <a:spLocks/>
          </p:cNvSpPr>
          <p:nvPr/>
        </p:nvSpPr>
        <p:spPr bwMode="auto">
          <a:xfrm>
            <a:off x="766113" y="3493724"/>
            <a:ext cx="6178377" cy="2560320"/>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00B0F0">
              <a:alpha val="16000"/>
            </a:srgbClr>
          </a:solidFill>
          <a:ln w="25400">
            <a:solidFill>
              <a:srgbClr val="0070C0"/>
            </a:solidFill>
            <a:prstDash val="solid"/>
            <a:round/>
            <a:headEnd/>
            <a:tailEnd/>
          </a:ln>
        </p:spPr>
        <p:txBody>
          <a:bodyPr/>
          <a:lstStyle/>
          <a:p>
            <a:endParaRPr lang="en-US"/>
          </a:p>
        </p:txBody>
      </p:sp>
      <p:graphicFrame>
        <p:nvGraphicFramePr>
          <p:cNvPr id="19" name="Object 18">
            <a:extLst>
              <a:ext uri="{FF2B5EF4-FFF2-40B4-BE49-F238E27FC236}">
                <a16:creationId xmlns:a16="http://schemas.microsoft.com/office/drawing/2014/main" id="{FD52085C-2947-4309-9DBD-8B1741ECBF72}"/>
              </a:ext>
            </a:extLst>
          </p:cNvPr>
          <p:cNvGraphicFramePr>
            <a:graphicFrameLocks noChangeAspect="1"/>
          </p:cNvGraphicFramePr>
          <p:nvPr>
            <p:extLst>
              <p:ext uri="{D42A27DB-BD31-4B8C-83A1-F6EECF244321}">
                <p14:modId xmlns:p14="http://schemas.microsoft.com/office/powerpoint/2010/main" val="3981937527"/>
              </p:ext>
            </p:extLst>
          </p:nvPr>
        </p:nvGraphicFramePr>
        <p:xfrm>
          <a:off x="2753744" y="6180266"/>
          <a:ext cx="1103313" cy="579438"/>
        </p:xfrm>
        <a:graphic>
          <a:graphicData uri="http://schemas.openxmlformats.org/presentationml/2006/ole">
            <mc:AlternateContent xmlns:mc="http://schemas.openxmlformats.org/markup-compatibility/2006">
              <mc:Choice xmlns:v="urn:schemas-microsoft-com:vml" Requires="v">
                <p:oleObj name="Equation" r:id="rId10" imgW="774360" imgH="406080" progId="Equation.DSMT4">
                  <p:embed/>
                </p:oleObj>
              </mc:Choice>
              <mc:Fallback>
                <p:oleObj name="Equation" r:id="rId10" imgW="774360" imgH="406080" progId="Equation.DSMT4">
                  <p:embed/>
                  <p:pic>
                    <p:nvPicPr>
                      <p:cNvPr id="19" name="Object 18">
                        <a:extLst>
                          <a:ext uri="{FF2B5EF4-FFF2-40B4-BE49-F238E27FC236}">
                            <a16:creationId xmlns:a16="http://schemas.microsoft.com/office/drawing/2014/main" id="{FD52085C-2947-4309-9DBD-8B1741ECBF72}"/>
                          </a:ext>
                        </a:extLst>
                      </p:cNvPr>
                      <p:cNvPicPr/>
                      <p:nvPr/>
                    </p:nvPicPr>
                    <p:blipFill>
                      <a:blip r:embed="rId11"/>
                      <a:stretch>
                        <a:fillRect/>
                      </a:stretch>
                    </p:blipFill>
                    <p:spPr>
                      <a:xfrm>
                        <a:off x="2753744" y="6180266"/>
                        <a:ext cx="1103313" cy="57943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01D0846-CEB7-4FC7-A665-B2A3E4ABEBBC}"/>
              </a:ext>
            </a:extLst>
          </p:cNvPr>
          <p:cNvGraphicFramePr>
            <a:graphicFrameLocks noChangeAspect="1"/>
          </p:cNvGraphicFramePr>
          <p:nvPr>
            <p:extLst>
              <p:ext uri="{D42A27DB-BD31-4B8C-83A1-F6EECF244321}">
                <p14:modId xmlns:p14="http://schemas.microsoft.com/office/powerpoint/2010/main" val="3344637798"/>
              </p:ext>
            </p:extLst>
          </p:nvPr>
        </p:nvGraphicFramePr>
        <p:xfrm>
          <a:off x="3975005" y="6157097"/>
          <a:ext cx="1227180" cy="577335"/>
        </p:xfrm>
        <a:graphic>
          <a:graphicData uri="http://schemas.openxmlformats.org/presentationml/2006/ole">
            <mc:AlternateContent xmlns:mc="http://schemas.openxmlformats.org/markup-compatibility/2006">
              <mc:Choice xmlns:v="urn:schemas-microsoft-com:vml" Requires="v">
                <p:oleObj name="Equation" r:id="rId12" imgW="888840" imgH="419040" progId="Equation.DSMT4">
                  <p:embed/>
                </p:oleObj>
              </mc:Choice>
              <mc:Fallback>
                <p:oleObj name="Equation" r:id="rId12" imgW="888840" imgH="419040" progId="Equation.DSMT4">
                  <p:embed/>
                  <p:pic>
                    <p:nvPicPr>
                      <p:cNvPr id="21" name="Object 20">
                        <a:extLst>
                          <a:ext uri="{FF2B5EF4-FFF2-40B4-BE49-F238E27FC236}">
                            <a16:creationId xmlns:a16="http://schemas.microsoft.com/office/drawing/2014/main" id="{B01D0846-CEB7-4FC7-A665-B2A3E4ABEBBC}"/>
                          </a:ext>
                        </a:extLst>
                      </p:cNvPr>
                      <p:cNvPicPr/>
                      <p:nvPr/>
                    </p:nvPicPr>
                    <p:blipFill>
                      <a:blip r:embed="rId13"/>
                      <a:stretch>
                        <a:fillRect/>
                      </a:stretch>
                    </p:blipFill>
                    <p:spPr>
                      <a:xfrm>
                        <a:off x="3975005" y="6157097"/>
                        <a:ext cx="1227180" cy="577335"/>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76585396-CDA8-443A-A4B7-AF3C899478EA}"/>
              </a:ext>
            </a:extLst>
          </p:cNvPr>
          <p:cNvSpPr txBox="1">
            <a:spLocks noChangeArrowheads="1"/>
          </p:cNvSpPr>
          <p:nvPr/>
        </p:nvSpPr>
        <p:spPr bwMode="auto">
          <a:xfrm>
            <a:off x="102963" y="3290719"/>
            <a:ext cx="2010033" cy="1200329"/>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This area in the middle is Beta, the probability of a TYPE II error</a:t>
            </a:r>
          </a:p>
        </p:txBody>
      </p:sp>
      <p:cxnSp>
        <p:nvCxnSpPr>
          <p:cNvPr id="23" name="Straight Arrow Connector 22">
            <a:extLst>
              <a:ext uri="{FF2B5EF4-FFF2-40B4-BE49-F238E27FC236}">
                <a16:creationId xmlns:a16="http://schemas.microsoft.com/office/drawing/2014/main" id="{7CF8F88F-7B91-49C1-9705-D9C18B082539}"/>
              </a:ext>
            </a:extLst>
          </p:cNvPr>
          <p:cNvCxnSpPr>
            <a:cxnSpLocks/>
          </p:cNvCxnSpPr>
          <p:nvPr/>
        </p:nvCxnSpPr>
        <p:spPr>
          <a:xfrm>
            <a:off x="1841157" y="4201297"/>
            <a:ext cx="3064467" cy="1346887"/>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933C006C-7F23-436A-8F60-C03BD31B985E}"/>
              </a:ext>
            </a:extLst>
          </p:cNvPr>
          <p:cNvSpPr txBox="1">
            <a:spLocks/>
          </p:cNvSpPr>
          <p:nvPr/>
        </p:nvSpPr>
        <p:spPr bwMode="auto">
          <a:xfrm>
            <a:off x="243016" y="1035909"/>
            <a:ext cx="11475308" cy="89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To find the area of a T-distribution, we need to convert both sample means back to a T-score, but using the new distribution!!!</a:t>
            </a:r>
          </a:p>
        </p:txBody>
      </p:sp>
      <p:graphicFrame>
        <p:nvGraphicFramePr>
          <p:cNvPr id="28" name="Object 27">
            <a:extLst>
              <a:ext uri="{FF2B5EF4-FFF2-40B4-BE49-F238E27FC236}">
                <a16:creationId xmlns:a16="http://schemas.microsoft.com/office/drawing/2014/main" id="{763B8145-78AA-4530-862B-A3BABC7923C8}"/>
              </a:ext>
            </a:extLst>
          </p:cNvPr>
          <p:cNvGraphicFramePr>
            <a:graphicFrameLocks noChangeAspect="1"/>
          </p:cNvGraphicFramePr>
          <p:nvPr>
            <p:extLst>
              <p:ext uri="{D42A27DB-BD31-4B8C-83A1-F6EECF244321}">
                <p14:modId xmlns:p14="http://schemas.microsoft.com/office/powerpoint/2010/main" val="702130241"/>
              </p:ext>
            </p:extLst>
          </p:nvPr>
        </p:nvGraphicFramePr>
        <p:xfrm>
          <a:off x="7777764" y="1695877"/>
          <a:ext cx="1555750" cy="1327150"/>
        </p:xfrm>
        <a:graphic>
          <a:graphicData uri="http://schemas.openxmlformats.org/presentationml/2006/ole">
            <mc:AlternateContent xmlns:mc="http://schemas.openxmlformats.org/markup-compatibility/2006">
              <mc:Choice xmlns:v="urn:schemas-microsoft-com:vml" Requires="v">
                <p:oleObj name="Equation" r:id="rId14" imgW="774360" imgH="660240" progId="Equation.DSMT4">
                  <p:embed/>
                </p:oleObj>
              </mc:Choice>
              <mc:Fallback>
                <p:oleObj name="Equation" r:id="rId14" imgW="774360" imgH="660240" progId="Equation.DSMT4">
                  <p:embed/>
                  <p:pic>
                    <p:nvPicPr>
                      <p:cNvPr id="28" name="Object 27">
                        <a:extLst>
                          <a:ext uri="{FF2B5EF4-FFF2-40B4-BE49-F238E27FC236}">
                            <a16:creationId xmlns:a16="http://schemas.microsoft.com/office/drawing/2014/main" id="{763B8145-78AA-4530-862B-A3BABC7923C8}"/>
                          </a:ext>
                        </a:extLst>
                      </p:cNvPr>
                      <p:cNvPicPr/>
                      <p:nvPr/>
                    </p:nvPicPr>
                    <p:blipFill>
                      <a:blip r:embed="rId15"/>
                      <a:stretch>
                        <a:fillRect/>
                      </a:stretch>
                    </p:blipFill>
                    <p:spPr>
                      <a:xfrm>
                        <a:off x="7777764" y="1695877"/>
                        <a:ext cx="1555750" cy="132715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D270ED7-1FE0-4DA5-9ABB-A7E122FDA71F}"/>
              </a:ext>
            </a:extLst>
          </p:cNvPr>
          <p:cNvGraphicFramePr>
            <a:graphicFrameLocks noChangeAspect="1"/>
          </p:cNvGraphicFramePr>
          <p:nvPr>
            <p:extLst>
              <p:ext uri="{D42A27DB-BD31-4B8C-83A1-F6EECF244321}">
                <p14:modId xmlns:p14="http://schemas.microsoft.com/office/powerpoint/2010/main" val="3015139413"/>
              </p:ext>
            </p:extLst>
          </p:nvPr>
        </p:nvGraphicFramePr>
        <p:xfrm>
          <a:off x="7223641" y="3096698"/>
          <a:ext cx="2093354" cy="1006395"/>
        </p:xfrm>
        <a:graphic>
          <a:graphicData uri="http://schemas.openxmlformats.org/presentationml/2006/ole">
            <mc:AlternateContent xmlns:mc="http://schemas.openxmlformats.org/markup-compatibility/2006">
              <mc:Choice xmlns:v="urn:schemas-microsoft-com:vml" Requires="v">
                <p:oleObj name="Equation" r:id="rId16" imgW="1295280" imgH="622080" progId="Equation.DSMT4">
                  <p:embed/>
                </p:oleObj>
              </mc:Choice>
              <mc:Fallback>
                <p:oleObj name="Equation" r:id="rId16" imgW="1295280" imgH="622080" progId="Equation.DSMT4">
                  <p:embed/>
                  <p:pic>
                    <p:nvPicPr>
                      <p:cNvPr id="29" name="Object 28">
                        <a:extLst>
                          <a:ext uri="{FF2B5EF4-FFF2-40B4-BE49-F238E27FC236}">
                            <a16:creationId xmlns:a16="http://schemas.microsoft.com/office/drawing/2014/main" id="{BD270ED7-1FE0-4DA5-9ABB-A7E122FDA71F}"/>
                          </a:ext>
                        </a:extLst>
                      </p:cNvPr>
                      <p:cNvPicPr/>
                      <p:nvPr/>
                    </p:nvPicPr>
                    <p:blipFill>
                      <a:blip r:embed="rId17"/>
                      <a:stretch>
                        <a:fillRect/>
                      </a:stretch>
                    </p:blipFill>
                    <p:spPr>
                      <a:xfrm>
                        <a:off x="7223641" y="3096698"/>
                        <a:ext cx="2093354" cy="100639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F0F8EAE3-427C-4B98-A4E0-926FB12EA496}"/>
              </a:ext>
            </a:extLst>
          </p:cNvPr>
          <p:cNvGraphicFramePr>
            <a:graphicFrameLocks noChangeAspect="1"/>
          </p:cNvGraphicFramePr>
          <p:nvPr>
            <p:extLst>
              <p:ext uri="{D42A27DB-BD31-4B8C-83A1-F6EECF244321}">
                <p14:modId xmlns:p14="http://schemas.microsoft.com/office/powerpoint/2010/main" val="1490455874"/>
              </p:ext>
            </p:extLst>
          </p:nvPr>
        </p:nvGraphicFramePr>
        <p:xfrm>
          <a:off x="7186269" y="4160237"/>
          <a:ext cx="1971441" cy="461190"/>
        </p:xfrm>
        <a:graphic>
          <a:graphicData uri="http://schemas.openxmlformats.org/presentationml/2006/ole">
            <mc:AlternateContent xmlns:mc="http://schemas.openxmlformats.org/markup-compatibility/2006">
              <mc:Choice xmlns:v="urn:schemas-microsoft-com:vml" Requires="v">
                <p:oleObj name="Equation" r:id="rId18" imgW="977760" imgH="228600" progId="Equation.DSMT4">
                  <p:embed/>
                </p:oleObj>
              </mc:Choice>
              <mc:Fallback>
                <p:oleObj name="Equation" r:id="rId18" imgW="977760" imgH="228600" progId="Equation.DSMT4">
                  <p:embed/>
                  <p:pic>
                    <p:nvPicPr>
                      <p:cNvPr id="30" name="Object 29">
                        <a:extLst>
                          <a:ext uri="{FF2B5EF4-FFF2-40B4-BE49-F238E27FC236}">
                            <a16:creationId xmlns:a16="http://schemas.microsoft.com/office/drawing/2014/main" id="{F0F8EAE3-427C-4B98-A4E0-926FB12EA496}"/>
                          </a:ext>
                        </a:extLst>
                      </p:cNvPr>
                      <p:cNvPicPr/>
                      <p:nvPr/>
                    </p:nvPicPr>
                    <p:blipFill>
                      <a:blip r:embed="rId19"/>
                      <a:stretch>
                        <a:fillRect/>
                      </a:stretch>
                    </p:blipFill>
                    <p:spPr>
                      <a:xfrm>
                        <a:off x="7186269" y="4160237"/>
                        <a:ext cx="1971441" cy="46119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92C25B9-4426-4634-A52B-2D75C639463C}"/>
              </a:ext>
            </a:extLst>
          </p:cNvPr>
          <p:cNvGraphicFramePr>
            <a:graphicFrameLocks noChangeAspect="1"/>
          </p:cNvGraphicFramePr>
          <p:nvPr>
            <p:extLst>
              <p:ext uri="{D42A27DB-BD31-4B8C-83A1-F6EECF244321}">
                <p14:modId xmlns:p14="http://schemas.microsoft.com/office/powerpoint/2010/main" val="175402108"/>
              </p:ext>
            </p:extLst>
          </p:nvPr>
        </p:nvGraphicFramePr>
        <p:xfrm>
          <a:off x="9581121" y="3063660"/>
          <a:ext cx="1987550" cy="1006475"/>
        </p:xfrm>
        <a:graphic>
          <a:graphicData uri="http://schemas.openxmlformats.org/presentationml/2006/ole">
            <mc:AlternateContent xmlns:mc="http://schemas.openxmlformats.org/markup-compatibility/2006">
              <mc:Choice xmlns:v="urn:schemas-microsoft-com:vml" Requires="v">
                <p:oleObj name="Equation" r:id="rId20" imgW="1231560" imgH="622080" progId="Equation.DSMT4">
                  <p:embed/>
                </p:oleObj>
              </mc:Choice>
              <mc:Fallback>
                <p:oleObj name="Equation" r:id="rId20" imgW="1231560" imgH="622080" progId="Equation.DSMT4">
                  <p:embed/>
                  <p:pic>
                    <p:nvPicPr>
                      <p:cNvPr id="31" name="Object 30">
                        <a:extLst>
                          <a:ext uri="{FF2B5EF4-FFF2-40B4-BE49-F238E27FC236}">
                            <a16:creationId xmlns:a16="http://schemas.microsoft.com/office/drawing/2014/main" id="{892C25B9-4426-4634-A52B-2D75C639463C}"/>
                          </a:ext>
                        </a:extLst>
                      </p:cNvPr>
                      <p:cNvPicPr/>
                      <p:nvPr/>
                    </p:nvPicPr>
                    <p:blipFill>
                      <a:blip r:embed="rId21"/>
                      <a:stretch>
                        <a:fillRect/>
                      </a:stretch>
                    </p:blipFill>
                    <p:spPr>
                      <a:xfrm>
                        <a:off x="9581121" y="3063660"/>
                        <a:ext cx="1987550" cy="100647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314EA71C-0C4A-4580-AEE9-1530C9B62816}"/>
              </a:ext>
            </a:extLst>
          </p:cNvPr>
          <p:cNvGraphicFramePr>
            <a:graphicFrameLocks noChangeAspect="1"/>
          </p:cNvGraphicFramePr>
          <p:nvPr>
            <p:extLst>
              <p:ext uri="{D42A27DB-BD31-4B8C-83A1-F6EECF244321}">
                <p14:modId xmlns:p14="http://schemas.microsoft.com/office/powerpoint/2010/main" val="818231456"/>
              </p:ext>
            </p:extLst>
          </p:nvPr>
        </p:nvGraphicFramePr>
        <p:xfrm>
          <a:off x="9576271" y="4102228"/>
          <a:ext cx="1843087" cy="461962"/>
        </p:xfrm>
        <a:graphic>
          <a:graphicData uri="http://schemas.openxmlformats.org/presentationml/2006/ole">
            <mc:AlternateContent xmlns:mc="http://schemas.openxmlformats.org/markup-compatibility/2006">
              <mc:Choice xmlns:v="urn:schemas-microsoft-com:vml" Requires="v">
                <p:oleObj name="Equation" r:id="rId22" imgW="914400" imgH="228600" progId="Equation.DSMT4">
                  <p:embed/>
                </p:oleObj>
              </mc:Choice>
              <mc:Fallback>
                <p:oleObj name="Equation" r:id="rId22" imgW="914400" imgH="228600" progId="Equation.DSMT4">
                  <p:embed/>
                  <p:pic>
                    <p:nvPicPr>
                      <p:cNvPr id="32" name="Object 31">
                        <a:extLst>
                          <a:ext uri="{FF2B5EF4-FFF2-40B4-BE49-F238E27FC236}">
                            <a16:creationId xmlns:a16="http://schemas.microsoft.com/office/drawing/2014/main" id="{314EA71C-0C4A-4580-AEE9-1530C9B62816}"/>
                          </a:ext>
                        </a:extLst>
                      </p:cNvPr>
                      <p:cNvPicPr/>
                      <p:nvPr/>
                    </p:nvPicPr>
                    <p:blipFill>
                      <a:blip r:embed="rId23"/>
                      <a:stretch>
                        <a:fillRect/>
                      </a:stretch>
                    </p:blipFill>
                    <p:spPr>
                      <a:xfrm>
                        <a:off x="9576271" y="4102228"/>
                        <a:ext cx="1843087" cy="461962"/>
                      </a:xfrm>
                      <a:prstGeom prst="rect">
                        <a:avLst/>
                      </a:prstGeom>
                    </p:spPr>
                  </p:pic>
                </p:oleObj>
              </mc:Fallback>
            </mc:AlternateContent>
          </a:graphicData>
        </a:graphic>
      </p:graphicFrame>
      <p:sp>
        <p:nvSpPr>
          <p:cNvPr id="33" name="Content Placeholder 2">
            <a:extLst>
              <a:ext uri="{FF2B5EF4-FFF2-40B4-BE49-F238E27FC236}">
                <a16:creationId xmlns:a16="http://schemas.microsoft.com/office/drawing/2014/main" id="{08CCADB7-73AB-4433-B617-30093EB68A00}"/>
              </a:ext>
            </a:extLst>
          </p:cNvPr>
          <p:cNvSpPr txBox="1">
            <a:spLocks/>
          </p:cNvSpPr>
          <p:nvPr/>
        </p:nvSpPr>
        <p:spPr bwMode="auto">
          <a:xfrm>
            <a:off x="210064" y="1954428"/>
            <a:ext cx="7451125" cy="89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With the T-values, we can calculate the area of a </a:t>
            </a:r>
            <a:br>
              <a:rPr lang="en-US" dirty="0"/>
            </a:br>
            <a:r>
              <a:rPr lang="en-US" dirty="0"/>
              <a:t>T-Distribution!!</a:t>
            </a:r>
          </a:p>
        </p:txBody>
      </p:sp>
      <p:graphicFrame>
        <p:nvGraphicFramePr>
          <p:cNvPr id="35" name="Object 34">
            <a:extLst>
              <a:ext uri="{FF2B5EF4-FFF2-40B4-BE49-F238E27FC236}">
                <a16:creationId xmlns:a16="http://schemas.microsoft.com/office/drawing/2014/main" id="{840C4170-1E57-4C2C-AA24-8D43B2E66FF3}"/>
              </a:ext>
            </a:extLst>
          </p:cNvPr>
          <p:cNvGraphicFramePr>
            <a:graphicFrameLocks noChangeAspect="1"/>
          </p:cNvGraphicFramePr>
          <p:nvPr>
            <p:extLst>
              <p:ext uri="{D42A27DB-BD31-4B8C-83A1-F6EECF244321}">
                <p14:modId xmlns:p14="http://schemas.microsoft.com/office/powerpoint/2010/main" val="3964517929"/>
              </p:ext>
            </p:extLst>
          </p:nvPr>
        </p:nvGraphicFramePr>
        <p:xfrm>
          <a:off x="7045413" y="4843033"/>
          <a:ext cx="4289425" cy="514350"/>
        </p:xfrm>
        <a:graphic>
          <a:graphicData uri="http://schemas.openxmlformats.org/presentationml/2006/ole">
            <mc:AlternateContent xmlns:mc="http://schemas.openxmlformats.org/markup-compatibility/2006">
              <mc:Choice xmlns:v="urn:schemas-microsoft-com:vml" Requires="v">
                <p:oleObj name="Equation" r:id="rId24" imgW="2133360" imgH="253800" progId="Equation.DSMT4">
                  <p:embed/>
                </p:oleObj>
              </mc:Choice>
              <mc:Fallback>
                <p:oleObj name="Equation" r:id="rId24" imgW="2133360" imgH="253800" progId="Equation.DSMT4">
                  <p:embed/>
                  <p:pic>
                    <p:nvPicPr>
                      <p:cNvPr id="35" name="Object 34">
                        <a:extLst>
                          <a:ext uri="{FF2B5EF4-FFF2-40B4-BE49-F238E27FC236}">
                            <a16:creationId xmlns:a16="http://schemas.microsoft.com/office/drawing/2014/main" id="{840C4170-1E57-4C2C-AA24-8D43B2E66FF3}"/>
                          </a:ext>
                        </a:extLst>
                      </p:cNvPr>
                      <p:cNvPicPr/>
                      <p:nvPr/>
                    </p:nvPicPr>
                    <p:blipFill>
                      <a:blip r:embed="rId25"/>
                      <a:stretch>
                        <a:fillRect/>
                      </a:stretch>
                    </p:blipFill>
                    <p:spPr>
                      <a:xfrm>
                        <a:off x="7045413" y="4843033"/>
                        <a:ext cx="4289425" cy="5143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D5AA3677-EA04-4B8F-BDBC-29A8D20059C5}"/>
              </a:ext>
            </a:extLst>
          </p:cNvPr>
          <p:cNvGraphicFramePr>
            <a:graphicFrameLocks noChangeAspect="1"/>
          </p:cNvGraphicFramePr>
          <p:nvPr>
            <p:extLst>
              <p:ext uri="{D42A27DB-BD31-4B8C-83A1-F6EECF244321}">
                <p14:modId xmlns:p14="http://schemas.microsoft.com/office/powerpoint/2010/main" val="490735443"/>
              </p:ext>
            </p:extLst>
          </p:nvPr>
        </p:nvGraphicFramePr>
        <p:xfrm>
          <a:off x="7867134" y="5428605"/>
          <a:ext cx="2625765" cy="556069"/>
        </p:xfrm>
        <a:graphic>
          <a:graphicData uri="http://schemas.openxmlformats.org/presentationml/2006/ole">
            <mc:AlternateContent xmlns:mc="http://schemas.openxmlformats.org/markup-compatibility/2006">
              <mc:Choice xmlns:v="urn:schemas-microsoft-com:vml" Requires="v">
                <p:oleObj name="Equation" r:id="rId26" imgW="965160" imgH="203040" progId="Equation.DSMT4">
                  <p:embed/>
                </p:oleObj>
              </mc:Choice>
              <mc:Fallback>
                <p:oleObj name="Equation" r:id="rId26" imgW="965160" imgH="203040" progId="Equation.DSMT4">
                  <p:embed/>
                  <p:pic>
                    <p:nvPicPr>
                      <p:cNvPr id="36" name="Object 35">
                        <a:extLst>
                          <a:ext uri="{FF2B5EF4-FFF2-40B4-BE49-F238E27FC236}">
                            <a16:creationId xmlns:a16="http://schemas.microsoft.com/office/drawing/2014/main" id="{D5AA3677-EA04-4B8F-BDBC-29A8D20059C5}"/>
                          </a:ext>
                        </a:extLst>
                      </p:cNvPr>
                      <p:cNvPicPr/>
                      <p:nvPr/>
                    </p:nvPicPr>
                    <p:blipFill>
                      <a:blip r:embed="rId27"/>
                      <a:stretch>
                        <a:fillRect/>
                      </a:stretch>
                    </p:blipFill>
                    <p:spPr>
                      <a:xfrm>
                        <a:off x="7867134" y="5428605"/>
                        <a:ext cx="2625765" cy="556069"/>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7552718F-FD99-4CAE-B221-3BC203BD0BCE}"/>
              </a:ext>
            </a:extLst>
          </p:cNvPr>
          <p:cNvGraphicFramePr>
            <a:graphicFrameLocks noChangeAspect="1"/>
          </p:cNvGraphicFramePr>
          <p:nvPr>
            <p:extLst>
              <p:ext uri="{D42A27DB-BD31-4B8C-83A1-F6EECF244321}">
                <p14:modId xmlns:p14="http://schemas.microsoft.com/office/powerpoint/2010/main" val="2023423121"/>
              </p:ext>
            </p:extLst>
          </p:nvPr>
        </p:nvGraphicFramePr>
        <p:xfrm>
          <a:off x="7908282" y="6066739"/>
          <a:ext cx="3039804" cy="487197"/>
        </p:xfrm>
        <a:graphic>
          <a:graphicData uri="http://schemas.openxmlformats.org/presentationml/2006/ole">
            <mc:AlternateContent xmlns:mc="http://schemas.openxmlformats.org/markup-compatibility/2006">
              <mc:Choice xmlns:v="urn:schemas-microsoft-com:vml" Requires="v">
                <p:oleObj name="Equation" r:id="rId28" imgW="1117440" imgH="177480" progId="Equation.DSMT4">
                  <p:embed/>
                </p:oleObj>
              </mc:Choice>
              <mc:Fallback>
                <p:oleObj name="Equation" r:id="rId28" imgW="1117440" imgH="177480" progId="Equation.DSMT4">
                  <p:embed/>
                  <p:pic>
                    <p:nvPicPr>
                      <p:cNvPr id="37" name="Object 36">
                        <a:extLst>
                          <a:ext uri="{FF2B5EF4-FFF2-40B4-BE49-F238E27FC236}">
                            <a16:creationId xmlns:a16="http://schemas.microsoft.com/office/drawing/2014/main" id="{7552718F-FD99-4CAE-B221-3BC203BD0BCE}"/>
                          </a:ext>
                        </a:extLst>
                      </p:cNvPr>
                      <p:cNvPicPr/>
                      <p:nvPr/>
                    </p:nvPicPr>
                    <p:blipFill>
                      <a:blip r:embed="rId29"/>
                      <a:stretch>
                        <a:fillRect/>
                      </a:stretch>
                    </p:blipFill>
                    <p:spPr>
                      <a:xfrm>
                        <a:off x="7908282" y="6066739"/>
                        <a:ext cx="3039804" cy="48719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189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6"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6BEFB9-3AC3-44D1-B816-BFD3F6D729FF}"/>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89734A91-71CC-96DF-D722-650A66B79BE9}"/>
              </a:ext>
            </a:extLst>
          </p:cNvPr>
          <p:cNvPicPr>
            <a:picLocks noChangeAspect="1"/>
          </p:cNvPicPr>
          <p:nvPr/>
        </p:nvPicPr>
        <p:blipFill>
          <a:blip r:embed="rId4"/>
          <a:stretch>
            <a:fillRect/>
          </a:stretch>
        </p:blipFill>
        <p:spPr>
          <a:xfrm>
            <a:off x="460918" y="173211"/>
            <a:ext cx="9681565" cy="6438824"/>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91A706-D053-4523-9120-0B7519454C9E}"/>
              </a:ext>
            </a:extLst>
          </p:cNvPr>
          <p:cNvSpPr txBox="1">
            <a:spLocks noChangeArrowheads="1"/>
          </p:cNvSpPr>
          <p:nvPr/>
        </p:nvSpPr>
        <p:spPr bwMode="auto">
          <a:xfrm>
            <a:off x="1847850" y="384176"/>
            <a:ext cx="813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Ho: </a:t>
            </a:r>
            <a:r>
              <a:rPr lang="el-GR" altLang="en-US" i="1"/>
              <a:t>μ</a:t>
            </a:r>
            <a:r>
              <a:rPr lang="en-CA" altLang="en-US" i="1"/>
              <a:t> = 300 </a:t>
            </a:r>
            <a:r>
              <a:rPr lang="en-CA" altLang="en-US">
                <a:solidFill>
                  <a:srgbClr val="FF0000"/>
                </a:solidFill>
              </a:rPr>
              <a:t>[the company’s claim is true, mean breaking strength is at 300lbs]</a:t>
            </a:r>
          </a:p>
          <a:p>
            <a:r>
              <a:rPr lang="en-CA" altLang="en-US"/>
              <a:t>Ha: </a:t>
            </a:r>
            <a:r>
              <a:rPr lang="el-GR" altLang="en-US" i="1"/>
              <a:t>μ</a:t>
            </a:r>
            <a:r>
              <a:rPr lang="en-CA" altLang="en-US" i="1"/>
              <a:t> &lt; 300 </a:t>
            </a:r>
            <a:r>
              <a:rPr lang="en-CA" altLang="en-US">
                <a:solidFill>
                  <a:srgbClr val="FF0000"/>
                </a:solidFill>
              </a:rPr>
              <a:t>[The mean breaking strength is less than the company’s claim]</a:t>
            </a:r>
            <a:endParaRPr lang="en-CA" altLang="en-US"/>
          </a:p>
        </p:txBody>
      </p:sp>
      <p:sp>
        <p:nvSpPr>
          <p:cNvPr id="5" name="TextBox 4">
            <a:extLst>
              <a:ext uri="{FF2B5EF4-FFF2-40B4-BE49-F238E27FC236}">
                <a16:creationId xmlns:a16="http://schemas.microsoft.com/office/drawing/2014/main" id="{D676C451-7C33-430E-8B10-AD196C419023}"/>
              </a:ext>
            </a:extLst>
          </p:cNvPr>
          <p:cNvSpPr txBox="1">
            <a:spLocks noChangeArrowheads="1"/>
          </p:cNvSpPr>
          <p:nvPr/>
        </p:nvSpPr>
        <p:spPr bwMode="auto">
          <a:xfrm>
            <a:off x="939115" y="1412875"/>
            <a:ext cx="10243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B) Type I error – The company’s claim that the chairs can support 300lbs is true, but we think that the claim is false.  </a:t>
            </a:r>
            <a:r>
              <a:rPr lang="en-US" altLang="en-US" dirty="0"/>
              <a:t> </a:t>
            </a:r>
            <a:r>
              <a:rPr lang="en-CA" altLang="en-US" i="1" dirty="0"/>
              <a:t>We claim that the chairs are not as strong as they are.  Consequence: We would spend money R/D to strengthen the chairs when in fact they are already strong enough.  This could lead to the chairs becoming more expensive.  </a:t>
            </a:r>
            <a:endParaRPr lang="en-CA" altLang="en-US" dirty="0"/>
          </a:p>
        </p:txBody>
      </p:sp>
      <p:sp>
        <p:nvSpPr>
          <p:cNvPr id="6" name="TextBox 5">
            <a:extLst>
              <a:ext uri="{FF2B5EF4-FFF2-40B4-BE49-F238E27FC236}">
                <a16:creationId xmlns:a16="http://schemas.microsoft.com/office/drawing/2014/main" id="{3E27C8B9-6D7B-4137-A4F1-308ADCA8CB78}"/>
              </a:ext>
            </a:extLst>
          </p:cNvPr>
          <p:cNvSpPr txBox="1">
            <a:spLocks noChangeArrowheads="1"/>
          </p:cNvSpPr>
          <p:nvPr/>
        </p:nvSpPr>
        <p:spPr bwMode="auto">
          <a:xfrm>
            <a:off x="902043" y="2924175"/>
            <a:ext cx="10441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Type II error – The Chairs are not as strong as stated in the Null [300lbs] but we fail to reject it.  We end up thinking that the chairs are strong enough to support 300lbs, but in fact it supports a smaller weight.  Consequence: This may lead to injuries when used by customers that exceed the mean breaking strength.  Injuries could lead to lawsuits.</a:t>
            </a:r>
          </a:p>
        </p:txBody>
      </p:sp>
      <p:sp>
        <p:nvSpPr>
          <p:cNvPr id="7" name="TextBox 6">
            <a:extLst>
              <a:ext uri="{FF2B5EF4-FFF2-40B4-BE49-F238E27FC236}">
                <a16:creationId xmlns:a16="http://schemas.microsoft.com/office/drawing/2014/main" id="{FCF120BF-90D9-419F-8756-24BB86E57991}"/>
              </a:ext>
            </a:extLst>
          </p:cNvPr>
          <p:cNvSpPr txBox="1">
            <a:spLocks noChangeArrowheads="1"/>
          </p:cNvSpPr>
          <p:nvPr/>
        </p:nvSpPr>
        <p:spPr bwMode="auto">
          <a:xfrm>
            <a:off x="933450" y="4390469"/>
            <a:ext cx="8135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The type II error seems to have a greater consequence than a type I error.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A971B-F706-49AE-93BB-4DE05E607FCE}"/>
              </a:ext>
            </a:extLst>
          </p:cNvPr>
          <p:cNvSpPr>
            <a:spLocks noGrp="1" noRot="1" noChangeAspect="1" noMove="1" noResize="1" noEditPoints="1" noAdjustHandles="1" noChangeArrowheads="1" noChangeShapeType="1" noTextEdit="1"/>
          </p:cNvSpPr>
          <p:nvPr>
            <p:ph sz="quarter" idx="1"/>
          </p:nvPr>
        </p:nvSpPr>
        <p:spPr>
          <a:xfrm>
            <a:off x="1775520" y="260648"/>
            <a:ext cx="7467600" cy="460648"/>
          </a:xfrm>
          <a:blipFill>
            <a:blip r:embed="rId4"/>
            <a:stretch>
              <a:fillRect l="-1224" t="-10667" b="-30667"/>
            </a:stretch>
          </a:blipFill>
        </p:spPr>
        <p:txBody>
          <a:bodyPr/>
          <a:lstStyle/>
          <a:p>
            <a:pPr>
              <a:defRPr/>
            </a:pPr>
            <a:r>
              <a:rPr lang="en-CA">
                <a:noFill/>
              </a:rPr>
              <a:t> </a:t>
            </a:r>
          </a:p>
        </p:txBody>
      </p:sp>
      <p:graphicFrame>
        <p:nvGraphicFramePr>
          <p:cNvPr id="4" name="Object 3">
            <a:extLst>
              <a:ext uri="{FF2B5EF4-FFF2-40B4-BE49-F238E27FC236}">
                <a16:creationId xmlns:a16="http://schemas.microsoft.com/office/drawing/2014/main" id="{74DE11E7-673A-43CC-B2F0-62DC3CE7FE68}"/>
              </a:ext>
            </a:extLst>
          </p:cNvPr>
          <p:cNvGraphicFramePr>
            <a:graphicFrameLocks noChangeAspect="1"/>
          </p:cNvGraphicFramePr>
          <p:nvPr>
            <p:extLst>
              <p:ext uri="{D42A27DB-BD31-4B8C-83A1-F6EECF244321}">
                <p14:modId xmlns:p14="http://schemas.microsoft.com/office/powerpoint/2010/main" val="1176937655"/>
              </p:ext>
            </p:extLst>
          </p:nvPr>
        </p:nvGraphicFramePr>
        <p:xfrm>
          <a:off x="1979613" y="765175"/>
          <a:ext cx="1473200" cy="935038"/>
        </p:xfrm>
        <a:graphic>
          <a:graphicData uri="http://schemas.openxmlformats.org/presentationml/2006/ole">
            <mc:AlternateContent xmlns:mc="http://schemas.openxmlformats.org/markup-compatibility/2006">
              <mc:Choice xmlns:v="urn:schemas-microsoft-com:vml" Requires="v">
                <p:oleObj name="Equation" r:id="rId5" imgW="660240" imgH="419040" progId="Equation.DSMT4">
                  <p:embed/>
                </p:oleObj>
              </mc:Choice>
              <mc:Fallback>
                <p:oleObj name="Equation" r:id="rId5" imgW="660240" imgH="419040" progId="Equation.DSMT4">
                  <p:embed/>
                  <p:pic>
                    <p:nvPicPr>
                      <p:cNvPr id="4" name="Object 3">
                        <a:extLst>
                          <a:ext uri="{FF2B5EF4-FFF2-40B4-BE49-F238E27FC236}">
                            <a16:creationId xmlns:a16="http://schemas.microsoft.com/office/drawing/2014/main" id="{74DE11E7-673A-43CC-B2F0-62DC3CE7FE68}"/>
                          </a:ext>
                        </a:extLst>
                      </p:cNvPr>
                      <p:cNvPicPr>
                        <a:picLocks noChangeAspect="1" noChangeArrowheads="1"/>
                      </p:cNvPicPr>
                      <p:nvPr/>
                    </p:nvPicPr>
                    <p:blipFill>
                      <a:blip r:embed="rId6"/>
                      <a:srcRect/>
                      <a:stretch>
                        <a:fillRect/>
                      </a:stretch>
                    </p:blipFill>
                    <p:spPr bwMode="auto">
                      <a:xfrm>
                        <a:off x="1979613" y="765175"/>
                        <a:ext cx="14732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74ACCFF6-8978-42CA-A3B8-EDD5E23C738B}"/>
              </a:ext>
            </a:extLst>
          </p:cNvPr>
          <p:cNvGraphicFramePr>
            <a:graphicFrameLocks noChangeAspect="1"/>
          </p:cNvGraphicFramePr>
          <p:nvPr/>
        </p:nvGraphicFramePr>
        <p:xfrm>
          <a:off x="2424114" y="1744664"/>
          <a:ext cx="2300287" cy="935037"/>
        </p:xfrm>
        <a:graphic>
          <a:graphicData uri="http://schemas.openxmlformats.org/presentationml/2006/ole">
            <mc:AlternateContent xmlns:mc="http://schemas.openxmlformats.org/markup-compatibility/2006">
              <mc:Choice xmlns:v="urn:schemas-microsoft-com:vml" Requires="v">
                <p:oleObj name="Equation" r:id="rId7" imgW="1028700" imgH="419100" progId="Equation.DSMT4">
                  <p:embed/>
                </p:oleObj>
              </mc:Choice>
              <mc:Fallback>
                <p:oleObj name="Equation" r:id="rId7" imgW="1028700" imgH="419100" progId="Equation.DSMT4">
                  <p:embed/>
                  <p:pic>
                    <p:nvPicPr>
                      <p:cNvPr id="5" name="Object 4">
                        <a:extLst>
                          <a:ext uri="{FF2B5EF4-FFF2-40B4-BE49-F238E27FC236}">
                            <a16:creationId xmlns:a16="http://schemas.microsoft.com/office/drawing/2014/main" id="{74ACCFF6-8978-42CA-A3B8-EDD5E23C73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4114" y="1744664"/>
                        <a:ext cx="23002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D47A3BF7-A487-456D-9468-012806409D13}"/>
              </a:ext>
            </a:extLst>
          </p:cNvPr>
          <p:cNvGraphicFramePr>
            <a:graphicFrameLocks noChangeAspect="1"/>
          </p:cNvGraphicFramePr>
          <p:nvPr/>
        </p:nvGraphicFramePr>
        <p:xfrm>
          <a:off x="1774826" y="2846389"/>
          <a:ext cx="3863975" cy="566737"/>
        </p:xfrm>
        <a:graphic>
          <a:graphicData uri="http://schemas.openxmlformats.org/presentationml/2006/ole">
            <mc:AlternateContent xmlns:mc="http://schemas.openxmlformats.org/markup-compatibility/2006">
              <mc:Choice xmlns:v="urn:schemas-microsoft-com:vml" Requires="v">
                <p:oleObj name="Equation" r:id="rId9" imgW="1726451" imgH="253890" progId="Equation.DSMT4">
                  <p:embed/>
                </p:oleObj>
              </mc:Choice>
              <mc:Fallback>
                <p:oleObj name="Equation" r:id="rId9" imgW="1726451" imgH="253890" progId="Equation.DSMT4">
                  <p:embed/>
                  <p:pic>
                    <p:nvPicPr>
                      <p:cNvPr id="6" name="Object 5">
                        <a:extLst>
                          <a:ext uri="{FF2B5EF4-FFF2-40B4-BE49-F238E27FC236}">
                            <a16:creationId xmlns:a16="http://schemas.microsoft.com/office/drawing/2014/main" id="{D47A3BF7-A487-456D-9468-012806409D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4826" y="2846389"/>
                        <a:ext cx="38639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D66096E0-7523-4462-9F97-94EAB5E3F8C4}"/>
              </a:ext>
            </a:extLst>
          </p:cNvPr>
          <p:cNvGraphicFramePr>
            <a:graphicFrameLocks noChangeAspect="1"/>
          </p:cNvGraphicFramePr>
          <p:nvPr/>
        </p:nvGraphicFramePr>
        <p:xfrm>
          <a:off x="2066925" y="3459164"/>
          <a:ext cx="1506538" cy="1189037"/>
        </p:xfrm>
        <a:graphic>
          <a:graphicData uri="http://schemas.openxmlformats.org/presentationml/2006/ole">
            <mc:AlternateContent xmlns:mc="http://schemas.openxmlformats.org/markup-compatibility/2006">
              <mc:Choice xmlns:v="urn:schemas-microsoft-com:vml" Requires="v">
                <p:oleObj name="Equation" r:id="rId11" imgW="672808" imgH="533169" progId="Equation.DSMT4">
                  <p:embed/>
                </p:oleObj>
              </mc:Choice>
              <mc:Fallback>
                <p:oleObj name="Equation" r:id="rId11" imgW="672808" imgH="533169" progId="Equation.DSMT4">
                  <p:embed/>
                  <p:pic>
                    <p:nvPicPr>
                      <p:cNvPr id="7" name="Object 6">
                        <a:extLst>
                          <a:ext uri="{FF2B5EF4-FFF2-40B4-BE49-F238E27FC236}">
                            <a16:creationId xmlns:a16="http://schemas.microsoft.com/office/drawing/2014/main" id="{D66096E0-7523-4462-9F97-94EAB5E3F8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6925" y="3459164"/>
                        <a:ext cx="150653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87027732-A788-4B4F-B26F-6A077FE37F31}"/>
              </a:ext>
            </a:extLst>
          </p:cNvPr>
          <p:cNvGraphicFramePr>
            <a:graphicFrameLocks noChangeAspect="1"/>
          </p:cNvGraphicFramePr>
          <p:nvPr/>
        </p:nvGraphicFramePr>
        <p:xfrm>
          <a:off x="1631950" y="4652964"/>
          <a:ext cx="3125788" cy="1189037"/>
        </p:xfrm>
        <a:graphic>
          <a:graphicData uri="http://schemas.openxmlformats.org/presentationml/2006/ole">
            <mc:AlternateContent xmlns:mc="http://schemas.openxmlformats.org/markup-compatibility/2006">
              <mc:Choice xmlns:v="urn:schemas-microsoft-com:vml" Requires="v">
                <p:oleObj name="Equation" r:id="rId13" imgW="1396394" imgH="533169" progId="Equation.DSMT4">
                  <p:embed/>
                </p:oleObj>
              </mc:Choice>
              <mc:Fallback>
                <p:oleObj name="Equation" r:id="rId13" imgW="1396394" imgH="533169" progId="Equation.DSMT4">
                  <p:embed/>
                  <p:pic>
                    <p:nvPicPr>
                      <p:cNvPr id="8" name="Object 7">
                        <a:extLst>
                          <a:ext uri="{FF2B5EF4-FFF2-40B4-BE49-F238E27FC236}">
                            <a16:creationId xmlns:a16="http://schemas.microsoft.com/office/drawing/2014/main" id="{87027732-A788-4B4F-B26F-6A077FE37F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1950" y="4652964"/>
                        <a:ext cx="31257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46146603-EEDD-44F7-9DFC-28058EE3E6DF}"/>
              </a:ext>
            </a:extLst>
          </p:cNvPr>
          <p:cNvGraphicFramePr>
            <a:graphicFrameLocks noChangeAspect="1"/>
          </p:cNvGraphicFramePr>
          <p:nvPr/>
        </p:nvGraphicFramePr>
        <p:xfrm>
          <a:off x="2101851" y="5984876"/>
          <a:ext cx="1762125" cy="396875"/>
        </p:xfrm>
        <a:graphic>
          <a:graphicData uri="http://schemas.openxmlformats.org/presentationml/2006/ole">
            <mc:AlternateContent xmlns:mc="http://schemas.openxmlformats.org/markup-compatibility/2006">
              <mc:Choice xmlns:v="urn:schemas-microsoft-com:vml" Requires="v">
                <p:oleObj name="Equation" r:id="rId15" imgW="787058" imgH="177723" progId="Equation.DSMT4">
                  <p:embed/>
                </p:oleObj>
              </mc:Choice>
              <mc:Fallback>
                <p:oleObj name="Equation" r:id="rId15" imgW="787058" imgH="177723" progId="Equation.DSMT4">
                  <p:embed/>
                  <p:pic>
                    <p:nvPicPr>
                      <p:cNvPr id="9" name="Object 8">
                        <a:extLst>
                          <a:ext uri="{FF2B5EF4-FFF2-40B4-BE49-F238E27FC236}">
                            <a16:creationId xmlns:a16="http://schemas.microsoft.com/office/drawing/2014/main" id="{46146603-EEDD-44F7-9DFC-28058EE3E6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01851" y="5984876"/>
                        <a:ext cx="176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a:extLst>
              <a:ext uri="{FF2B5EF4-FFF2-40B4-BE49-F238E27FC236}">
                <a16:creationId xmlns:a16="http://schemas.microsoft.com/office/drawing/2014/main" id="{F045AF8D-7754-4B20-9C81-6BE3D18F8D5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89664" y="1173163"/>
            <a:ext cx="3995737"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A77508F-E330-403F-8BAA-82D50B5B15D0}"/>
              </a:ext>
            </a:extLst>
          </p:cNvPr>
          <p:cNvSpPr txBox="1">
            <a:spLocks noChangeArrowheads="1"/>
          </p:cNvSpPr>
          <p:nvPr/>
        </p:nvSpPr>
        <p:spPr bwMode="auto">
          <a:xfrm>
            <a:off x="7972426" y="3159125"/>
            <a:ext cx="64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300</a:t>
            </a:r>
          </a:p>
        </p:txBody>
      </p:sp>
      <p:cxnSp>
        <p:nvCxnSpPr>
          <p:cNvPr id="12" name="Straight Connector 11">
            <a:extLst>
              <a:ext uri="{FF2B5EF4-FFF2-40B4-BE49-F238E27FC236}">
                <a16:creationId xmlns:a16="http://schemas.microsoft.com/office/drawing/2014/main" id="{ADC579BC-8B8D-4F09-8DC2-D2EA292B98EC}"/>
              </a:ext>
            </a:extLst>
          </p:cNvPr>
          <p:cNvCxnSpPr/>
          <p:nvPr/>
        </p:nvCxnSpPr>
        <p:spPr>
          <a:xfrm flipV="1">
            <a:off x="6997700" y="2254250"/>
            <a:ext cx="0" cy="927100"/>
          </a:xfrm>
          <a:prstGeom prst="line">
            <a:avLst/>
          </a:pr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50F03584-A98E-4AD4-9E0E-1B5865E9AD5B}"/>
              </a:ext>
            </a:extLst>
          </p:cNvPr>
          <p:cNvGraphicFramePr>
            <a:graphicFrameLocks noChangeAspect="1"/>
          </p:cNvGraphicFramePr>
          <p:nvPr/>
        </p:nvGraphicFramePr>
        <p:xfrm>
          <a:off x="6823075" y="3203575"/>
          <a:ext cx="350838" cy="369888"/>
        </p:xfrm>
        <a:graphic>
          <a:graphicData uri="http://schemas.openxmlformats.org/presentationml/2006/ole">
            <mc:AlternateContent xmlns:mc="http://schemas.openxmlformats.org/markup-compatibility/2006">
              <mc:Choice xmlns:v="urn:schemas-microsoft-com:vml" Requires="v">
                <p:oleObj name="Equation" r:id="rId18" imgW="126780" imgH="215526" progId="Equation.DSMT4">
                  <p:embed/>
                </p:oleObj>
              </mc:Choice>
              <mc:Fallback>
                <p:oleObj name="Equation" r:id="rId18" imgW="126780" imgH="215526" progId="Equation.DSMT4">
                  <p:embed/>
                  <p:pic>
                    <p:nvPicPr>
                      <p:cNvPr id="13" name="Object 12">
                        <a:extLst>
                          <a:ext uri="{FF2B5EF4-FFF2-40B4-BE49-F238E27FC236}">
                            <a16:creationId xmlns:a16="http://schemas.microsoft.com/office/drawing/2014/main" id="{50F03584-A98E-4AD4-9E0E-1B5865E9AD5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23075" y="3203575"/>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Freeform: Shape 13">
            <a:extLst>
              <a:ext uri="{FF2B5EF4-FFF2-40B4-BE49-F238E27FC236}">
                <a16:creationId xmlns:a16="http://schemas.microsoft.com/office/drawing/2014/main" id="{4D6FFBC3-C083-4F91-A799-BA8ECF1050DF}"/>
              </a:ext>
            </a:extLst>
          </p:cNvPr>
          <p:cNvSpPr/>
          <p:nvPr/>
        </p:nvSpPr>
        <p:spPr>
          <a:xfrm flipH="1">
            <a:off x="6240464" y="2752725"/>
            <a:ext cx="714375" cy="363538"/>
          </a:xfrm>
          <a:custGeom>
            <a:avLst/>
            <a:gdLst>
              <a:gd name="connsiteX0" fmla="*/ 0 w 597438"/>
              <a:gd name="connsiteY0" fmla="*/ 0 h 282757"/>
              <a:gd name="connsiteX1" fmla="*/ 13681 w 597438"/>
              <a:gd name="connsiteY1" fmla="*/ 282757 h 282757"/>
              <a:gd name="connsiteX2" fmla="*/ 597438 w 597438"/>
              <a:gd name="connsiteY2" fmla="*/ 282757 h 282757"/>
              <a:gd name="connsiteX3" fmla="*/ 408173 w 597438"/>
              <a:gd name="connsiteY3" fmla="*/ 228030 h 282757"/>
              <a:gd name="connsiteX4" fmla="*/ 209787 w 597438"/>
              <a:gd name="connsiteY4" fmla="*/ 134538 h 282757"/>
              <a:gd name="connsiteX5" fmla="*/ 63848 w 597438"/>
              <a:gd name="connsiteY5" fmla="*/ 18243 h 282757"/>
              <a:gd name="connsiteX6" fmla="*/ 0 w 597438"/>
              <a:gd name="connsiteY6" fmla="*/ 0 h 2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438" h="282757">
                <a:moveTo>
                  <a:pt x="0" y="0"/>
                </a:moveTo>
                <a:lnTo>
                  <a:pt x="13681" y="282757"/>
                </a:lnTo>
                <a:lnTo>
                  <a:pt x="597438" y="282757"/>
                </a:lnTo>
                <a:lnTo>
                  <a:pt x="408173" y="228030"/>
                </a:lnTo>
                <a:lnTo>
                  <a:pt x="209787" y="134538"/>
                </a:lnTo>
                <a:lnTo>
                  <a:pt x="63848" y="18243"/>
                </a:lnTo>
                <a:lnTo>
                  <a:pt x="0" y="0"/>
                </a:lnTo>
                <a:close/>
              </a:path>
            </a:pathLst>
          </a:custGeom>
          <a:solidFill>
            <a:srgbClr val="00B0F0">
              <a:alpha val="60000"/>
            </a:srgbClr>
          </a:solidFill>
          <a:ln>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TextBox 14">
            <a:extLst>
              <a:ext uri="{FF2B5EF4-FFF2-40B4-BE49-F238E27FC236}">
                <a16:creationId xmlns:a16="http://schemas.microsoft.com/office/drawing/2014/main" id="{01981BA8-6CE2-4196-A2AF-92D1592E6D6B}"/>
              </a:ext>
            </a:extLst>
          </p:cNvPr>
          <p:cNvSpPr txBox="1">
            <a:spLocks noChangeArrowheads="1"/>
          </p:cNvSpPr>
          <p:nvPr/>
        </p:nvSpPr>
        <p:spPr bwMode="auto">
          <a:xfrm>
            <a:off x="5053999" y="4057651"/>
            <a:ext cx="6548994"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300" dirty="0">
                <a:solidFill>
                  <a:srgbClr val="FF0000"/>
                </a:solidFill>
              </a:rPr>
              <a:t>If we get a sample mean (n=30) of 295.495lbs or less we would reject the Null Hypothesis that the mean breaking weight is 300lbs.  We would accept the Alternative Hypothesis that the mean breaking weight is less than 300lbs.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xit" presetSubtype="0" fill="hold"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30FDE003-3823-4161-B188-BAD7FEBBFD98}"/>
              </a:ext>
            </a:extLst>
          </p:cNvPr>
          <p:cNvSpPr>
            <a:spLocks noGrp="1"/>
          </p:cNvSpPr>
          <p:nvPr>
            <p:ph sz="quarter" idx="1"/>
          </p:nvPr>
        </p:nvSpPr>
        <p:spPr>
          <a:xfrm>
            <a:off x="617838" y="44450"/>
            <a:ext cx="9726312" cy="965200"/>
          </a:xfrm>
        </p:spPr>
        <p:txBody>
          <a:bodyPr/>
          <a:lstStyle/>
          <a:p>
            <a:pPr marL="0" indent="0">
              <a:buNone/>
            </a:pPr>
            <a:r>
              <a:rPr lang="en-CA" altLang="en-US" dirty="0"/>
              <a:t>d) A type II error  is cause when we fail to reject Ho when it is false. This is what we think the distribution looks like </a:t>
            </a:r>
          </a:p>
        </p:txBody>
      </p:sp>
      <p:pic>
        <p:nvPicPr>
          <p:cNvPr id="4" name="Picture 3">
            <a:extLst>
              <a:ext uri="{FF2B5EF4-FFF2-40B4-BE49-F238E27FC236}">
                <a16:creationId xmlns:a16="http://schemas.microsoft.com/office/drawing/2014/main" id="{968E7AD1-3CC2-450B-8646-85CBA9C27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2852738"/>
            <a:ext cx="3995738"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554234-9F1C-4339-A0F3-F64FBF6F1863}"/>
              </a:ext>
            </a:extLst>
          </p:cNvPr>
          <p:cNvSpPr txBox="1">
            <a:spLocks noChangeArrowheads="1"/>
          </p:cNvSpPr>
          <p:nvPr/>
        </p:nvSpPr>
        <p:spPr bwMode="auto">
          <a:xfrm>
            <a:off x="6726239" y="4838700"/>
            <a:ext cx="64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300</a:t>
            </a:r>
          </a:p>
        </p:txBody>
      </p:sp>
      <p:cxnSp>
        <p:nvCxnSpPr>
          <p:cNvPr id="6" name="Straight Connector 5">
            <a:extLst>
              <a:ext uri="{FF2B5EF4-FFF2-40B4-BE49-F238E27FC236}">
                <a16:creationId xmlns:a16="http://schemas.microsoft.com/office/drawing/2014/main" id="{17C7FACD-FEAB-4980-AB96-EB415B2A0F8C}"/>
              </a:ext>
            </a:extLst>
          </p:cNvPr>
          <p:cNvCxnSpPr/>
          <p:nvPr/>
        </p:nvCxnSpPr>
        <p:spPr>
          <a:xfrm flipV="1">
            <a:off x="5751513" y="3935413"/>
            <a:ext cx="0" cy="927100"/>
          </a:xfrm>
          <a:prstGeom prst="line">
            <a:avLst/>
          </a:prstGeom>
          <a:ln w="34925">
            <a:solidFill>
              <a:srgbClr val="0070C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8DF47FCB-C0A9-4EAF-B1F7-6E6EA84654E8}"/>
              </a:ext>
            </a:extLst>
          </p:cNvPr>
          <p:cNvGraphicFramePr>
            <a:graphicFrameLocks noChangeAspect="1"/>
          </p:cNvGraphicFramePr>
          <p:nvPr/>
        </p:nvGraphicFramePr>
        <p:xfrm>
          <a:off x="5240339" y="4872038"/>
          <a:ext cx="998537" cy="303212"/>
        </p:xfrm>
        <a:graphic>
          <a:graphicData uri="http://schemas.openxmlformats.org/presentationml/2006/ole">
            <mc:AlternateContent xmlns:mc="http://schemas.openxmlformats.org/markup-compatibility/2006">
              <mc:Choice xmlns:v="urn:schemas-microsoft-com:vml" Requires="v">
                <p:oleObj name="Equation" r:id="rId5" imgW="774364" imgH="215806" progId="Equation.DSMT4">
                  <p:embed/>
                </p:oleObj>
              </mc:Choice>
              <mc:Fallback>
                <p:oleObj name="Equation" r:id="rId5" imgW="774364" imgH="215806" progId="Equation.DSMT4">
                  <p:embed/>
                  <p:pic>
                    <p:nvPicPr>
                      <p:cNvPr id="7" name="Object 6">
                        <a:extLst>
                          <a:ext uri="{FF2B5EF4-FFF2-40B4-BE49-F238E27FC236}">
                            <a16:creationId xmlns:a16="http://schemas.microsoft.com/office/drawing/2014/main" id="{8DF47FCB-C0A9-4EAF-B1F7-6E6EA8465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339" y="4872038"/>
                        <a:ext cx="998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E716111-40DE-4FC4-A23F-C8CD9425846A}"/>
              </a:ext>
            </a:extLst>
          </p:cNvPr>
          <p:cNvSpPr txBox="1">
            <a:spLocks noChangeArrowheads="1"/>
          </p:cNvSpPr>
          <p:nvPr/>
        </p:nvSpPr>
        <p:spPr bwMode="auto">
          <a:xfrm>
            <a:off x="550390" y="826272"/>
            <a:ext cx="108425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SINCE the population standard deviation is given, we would use a Z-distribution!!  This  makes the calculation MUCH EASIER!!! </a:t>
            </a:r>
          </a:p>
        </p:txBody>
      </p:sp>
      <p:grpSp>
        <p:nvGrpSpPr>
          <p:cNvPr id="10" name="Group 9">
            <a:extLst>
              <a:ext uri="{FF2B5EF4-FFF2-40B4-BE49-F238E27FC236}">
                <a16:creationId xmlns:a16="http://schemas.microsoft.com/office/drawing/2014/main" id="{37290940-11DC-4DBE-9DCE-D44A316151AA}"/>
              </a:ext>
            </a:extLst>
          </p:cNvPr>
          <p:cNvGrpSpPr>
            <a:grpSpLocks/>
          </p:cNvGrpSpPr>
          <p:nvPr/>
        </p:nvGrpSpPr>
        <p:grpSpPr bwMode="auto">
          <a:xfrm>
            <a:off x="2279651" y="2738439"/>
            <a:ext cx="4773613" cy="2058987"/>
            <a:chOff x="4223676" y="2378516"/>
            <a:chExt cx="4774184" cy="2058596"/>
          </a:xfrm>
        </p:grpSpPr>
        <p:cxnSp>
          <p:nvCxnSpPr>
            <p:cNvPr id="11" name="Straight Connector 10">
              <a:extLst>
                <a:ext uri="{FF2B5EF4-FFF2-40B4-BE49-F238E27FC236}">
                  <a16:creationId xmlns:a16="http://schemas.microsoft.com/office/drawing/2014/main" id="{6DFA0CC0-D668-49E2-81A6-B59747EAF6E8}"/>
                </a:ext>
              </a:extLst>
            </p:cNvPr>
            <p:cNvCxnSpPr/>
            <p:nvPr/>
          </p:nvCxnSpPr>
          <p:spPr>
            <a:xfrm flipV="1">
              <a:off x="4223676" y="4437112"/>
              <a:ext cx="4774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A9C375-79FA-4A2E-A618-7868558DE047}"/>
                </a:ext>
              </a:extLst>
            </p:cNvPr>
            <p:cNvCxnSpPr>
              <a:cxnSpLocks/>
            </p:cNvCxnSpPr>
            <p:nvPr/>
          </p:nvCxnSpPr>
          <p:spPr>
            <a:xfrm flipV="1">
              <a:off x="6660780" y="2378516"/>
              <a:ext cx="0" cy="2050661"/>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58AC160-5A03-4B81-B5E9-7B144BA93F2D}"/>
                </a:ext>
              </a:extLst>
            </p:cNvPr>
            <p:cNvSpPr/>
            <p:nvPr/>
          </p:nvSpPr>
          <p:spPr>
            <a:xfrm>
              <a:off x="4668229" y="2524538"/>
              <a:ext cx="4034321" cy="1861783"/>
            </a:xfrm>
            <a:custGeom>
              <a:avLst/>
              <a:gdLst>
                <a:gd name="connsiteX0" fmla="*/ 0 w 4034117"/>
                <a:gd name="connsiteY0" fmla="*/ 1853097 h 1861601"/>
                <a:gd name="connsiteX1" fmla="*/ 207981 w 4034117"/>
                <a:gd name="connsiteY1" fmla="*/ 1802895 h 1861601"/>
                <a:gd name="connsiteX2" fmla="*/ 451821 w 4034117"/>
                <a:gd name="connsiteY2" fmla="*/ 1673803 h 1861601"/>
                <a:gd name="connsiteX3" fmla="*/ 702833 w 4034117"/>
                <a:gd name="connsiteY3" fmla="*/ 1462236 h 1861601"/>
                <a:gd name="connsiteX4" fmla="*/ 971774 w 4034117"/>
                <a:gd name="connsiteY4" fmla="*/ 1139507 h 1861601"/>
                <a:gd name="connsiteX5" fmla="*/ 1337534 w 4034117"/>
                <a:gd name="connsiteY5" fmla="*/ 612382 h 1861601"/>
                <a:gd name="connsiteX6" fmla="*/ 1556273 w 4034117"/>
                <a:gd name="connsiteY6" fmla="*/ 296824 h 1861601"/>
                <a:gd name="connsiteX7" fmla="*/ 1800113 w 4034117"/>
                <a:gd name="connsiteY7" fmla="*/ 67328 h 1861601"/>
                <a:gd name="connsiteX8" fmla="*/ 2040367 w 4034117"/>
                <a:gd name="connsiteY8" fmla="*/ 2782 h 1861601"/>
                <a:gd name="connsiteX9" fmla="*/ 2273449 w 4034117"/>
                <a:gd name="connsiteY9" fmla="*/ 139046 h 1861601"/>
                <a:gd name="connsiteX10" fmla="*/ 2449157 w 4034117"/>
                <a:gd name="connsiteY10" fmla="*/ 321926 h 1861601"/>
                <a:gd name="connsiteX11" fmla="*/ 2628452 w 4034117"/>
                <a:gd name="connsiteY11" fmla="*/ 580109 h 1861601"/>
                <a:gd name="connsiteX12" fmla="*/ 2822089 w 4034117"/>
                <a:gd name="connsiteY12" fmla="*/ 877737 h 1861601"/>
                <a:gd name="connsiteX13" fmla="*/ 3083859 w 4034117"/>
                <a:gd name="connsiteY13" fmla="*/ 1247083 h 1861601"/>
                <a:gd name="connsiteX14" fmla="*/ 3259567 w 4034117"/>
                <a:gd name="connsiteY14" fmla="*/ 1437135 h 1861601"/>
                <a:gd name="connsiteX15" fmla="*/ 3456790 w 4034117"/>
                <a:gd name="connsiteY15" fmla="*/ 1634359 h 1861601"/>
                <a:gd name="connsiteX16" fmla="*/ 3686287 w 4034117"/>
                <a:gd name="connsiteY16" fmla="*/ 1749107 h 1861601"/>
                <a:gd name="connsiteX17" fmla="*/ 3908612 w 4034117"/>
                <a:gd name="connsiteY17" fmla="*/ 1845926 h 1861601"/>
                <a:gd name="connsiteX18" fmla="*/ 4034117 w 4034117"/>
                <a:gd name="connsiteY18" fmla="*/ 1860269 h 186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4117" h="1861601">
                  <a:moveTo>
                    <a:pt x="0" y="1853097"/>
                  </a:moveTo>
                  <a:cubicBezTo>
                    <a:pt x="66338" y="1842937"/>
                    <a:pt x="132677" y="1832777"/>
                    <a:pt x="207981" y="1802895"/>
                  </a:cubicBezTo>
                  <a:cubicBezTo>
                    <a:pt x="283285" y="1773013"/>
                    <a:pt x="369346" y="1730580"/>
                    <a:pt x="451821" y="1673803"/>
                  </a:cubicBezTo>
                  <a:cubicBezTo>
                    <a:pt x="534296" y="1617026"/>
                    <a:pt x="616174" y="1551285"/>
                    <a:pt x="702833" y="1462236"/>
                  </a:cubicBezTo>
                  <a:cubicBezTo>
                    <a:pt x="789492" y="1373187"/>
                    <a:pt x="865991" y="1281149"/>
                    <a:pt x="971774" y="1139507"/>
                  </a:cubicBezTo>
                  <a:cubicBezTo>
                    <a:pt x="1077557" y="997865"/>
                    <a:pt x="1337534" y="612382"/>
                    <a:pt x="1337534" y="612382"/>
                  </a:cubicBezTo>
                  <a:cubicBezTo>
                    <a:pt x="1434950" y="471935"/>
                    <a:pt x="1479176" y="387666"/>
                    <a:pt x="1556273" y="296824"/>
                  </a:cubicBezTo>
                  <a:cubicBezTo>
                    <a:pt x="1633370" y="205982"/>
                    <a:pt x="1719431" y="116335"/>
                    <a:pt x="1800113" y="67328"/>
                  </a:cubicBezTo>
                  <a:cubicBezTo>
                    <a:pt x="1880795" y="18321"/>
                    <a:pt x="1961478" y="-9171"/>
                    <a:pt x="2040367" y="2782"/>
                  </a:cubicBezTo>
                  <a:cubicBezTo>
                    <a:pt x="2119256" y="14735"/>
                    <a:pt x="2205317" y="85855"/>
                    <a:pt x="2273449" y="139046"/>
                  </a:cubicBezTo>
                  <a:cubicBezTo>
                    <a:pt x="2341581" y="192237"/>
                    <a:pt x="2389990" y="248416"/>
                    <a:pt x="2449157" y="321926"/>
                  </a:cubicBezTo>
                  <a:cubicBezTo>
                    <a:pt x="2508324" y="395436"/>
                    <a:pt x="2566297" y="487474"/>
                    <a:pt x="2628452" y="580109"/>
                  </a:cubicBezTo>
                  <a:cubicBezTo>
                    <a:pt x="2690607" y="672744"/>
                    <a:pt x="2746188" y="766575"/>
                    <a:pt x="2822089" y="877737"/>
                  </a:cubicBezTo>
                  <a:cubicBezTo>
                    <a:pt x="2897990" y="988899"/>
                    <a:pt x="3010946" y="1153850"/>
                    <a:pt x="3083859" y="1247083"/>
                  </a:cubicBezTo>
                  <a:cubicBezTo>
                    <a:pt x="3156772" y="1340316"/>
                    <a:pt x="3197412" y="1372589"/>
                    <a:pt x="3259567" y="1437135"/>
                  </a:cubicBezTo>
                  <a:cubicBezTo>
                    <a:pt x="3321722" y="1501681"/>
                    <a:pt x="3385670" y="1582364"/>
                    <a:pt x="3456790" y="1634359"/>
                  </a:cubicBezTo>
                  <a:cubicBezTo>
                    <a:pt x="3527910" y="1686354"/>
                    <a:pt x="3610983" y="1713846"/>
                    <a:pt x="3686287" y="1749107"/>
                  </a:cubicBezTo>
                  <a:cubicBezTo>
                    <a:pt x="3761591" y="1784368"/>
                    <a:pt x="3850640" y="1827399"/>
                    <a:pt x="3908612" y="1845926"/>
                  </a:cubicBezTo>
                  <a:cubicBezTo>
                    <a:pt x="3966584" y="1864453"/>
                    <a:pt x="4000350" y="1862361"/>
                    <a:pt x="4034117" y="1860269"/>
                  </a:cubicBez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graphicFrame>
        <p:nvGraphicFramePr>
          <p:cNvPr id="14" name="Object 13">
            <a:extLst>
              <a:ext uri="{FF2B5EF4-FFF2-40B4-BE49-F238E27FC236}">
                <a16:creationId xmlns:a16="http://schemas.microsoft.com/office/drawing/2014/main" id="{BFCC2F70-44D7-4A76-816D-052252FCBF7A}"/>
              </a:ext>
            </a:extLst>
          </p:cNvPr>
          <p:cNvGraphicFramePr>
            <a:graphicFrameLocks noChangeAspect="1"/>
          </p:cNvGraphicFramePr>
          <p:nvPr/>
        </p:nvGraphicFramePr>
        <p:xfrm>
          <a:off x="4371976" y="4865689"/>
          <a:ext cx="644525" cy="363537"/>
        </p:xfrm>
        <a:graphic>
          <a:graphicData uri="http://schemas.openxmlformats.org/presentationml/2006/ole">
            <mc:AlternateContent xmlns:mc="http://schemas.openxmlformats.org/markup-compatibility/2006">
              <mc:Choice xmlns:v="urn:schemas-microsoft-com:vml" Requires="v">
                <p:oleObj name="Equation" r:id="rId7" imgW="279158" imgH="177646" progId="Equation.DSMT4">
                  <p:embed/>
                </p:oleObj>
              </mc:Choice>
              <mc:Fallback>
                <p:oleObj name="Equation" r:id="rId7" imgW="279158" imgH="177646" progId="Equation.DSMT4">
                  <p:embed/>
                  <p:pic>
                    <p:nvPicPr>
                      <p:cNvPr id="14" name="Object 13">
                        <a:extLst>
                          <a:ext uri="{FF2B5EF4-FFF2-40B4-BE49-F238E27FC236}">
                            <a16:creationId xmlns:a16="http://schemas.microsoft.com/office/drawing/2014/main" id="{BFCC2F70-44D7-4A76-816D-052252FCBF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1976" y="4865689"/>
                        <a:ext cx="6445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6346CF15-7159-4898-974A-2FCE2DE50DC1}"/>
              </a:ext>
            </a:extLst>
          </p:cNvPr>
          <p:cNvSpPr txBox="1">
            <a:spLocks noChangeArrowheads="1"/>
          </p:cNvSpPr>
          <p:nvPr/>
        </p:nvSpPr>
        <p:spPr bwMode="auto">
          <a:xfrm>
            <a:off x="661603" y="1678201"/>
            <a:ext cx="813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So the probability of a type II error is this area: </a:t>
            </a:r>
          </a:p>
        </p:txBody>
      </p:sp>
      <p:sp>
        <p:nvSpPr>
          <p:cNvPr id="17" name="Freeform: Shape 16">
            <a:extLst>
              <a:ext uri="{FF2B5EF4-FFF2-40B4-BE49-F238E27FC236}">
                <a16:creationId xmlns:a16="http://schemas.microsoft.com/office/drawing/2014/main" id="{8A9EF5C3-1406-41F6-841F-05F032F584B7}"/>
              </a:ext>
            </a:extLst>
          </p:cNvPr>
          <p:cNvSpPr/>
          <p:nvPr/>
        </p:nvSpPr>
        <p:spPr>
          <a:xfrm>
            <a:off x="5735639" y="4264025"/>
            <a:ext cx="1017587" cy="533400"/>
          </a:xfrm>
          <a:custGeom>
            <a:avLst/>
            <a:gdLst>
              <a:gd name="connsiteX0" fmla="*/ 0 w 597438"/>
              <a:gd name="connsiteY0" fmla="*/ 0 h 282757"/>
              <a:gd name="connsiteX1" fmla="*/ 13681 w 597438"/>
              <a:gd name="connsiteY1" fmla="*/ 282757 h 282757"/>
              <a:gd name="connsiteX2" fmla="*/ 597438 w 597438"/>
              <a:gd name="connsiteY2" fmla="*/ 282757 h 282757"/>
              <a:gd name="connsiteX3" fmla="*/ 408173 w 597438"/>
              <a:gd name="connsiteY3" fmla="*/ 228030 h 282757"/>
              <a:gd name="connsiteX4" fmla="*/ 209787 w 597438"/>
              <a:gd name="connsiteY4" fmla="*/ 134538 h 282757"/>
              <a:gd name="connsiteX5" fmla="*/ 63848 w 597438"/>
              <a:gd name="connsiteY5" fmla="*/ 18243 h 282757"/>
              <a:gd name="connsiteX6" fmla="*/ 0 w 597438"/>
              <a:gd name="connsiteY6" fmla="*/ 0 h 2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438" h="282757">
                <a:moveTo>
                  <a:pt x="0" y="0"/>
                </a:moveTo>
                <a:lnTo>
                  <a:pt x="13681" y="282757"/>
                </a:lnTo>
                <a:lnTo>
                  <a:pt x="597438" y="282757"/>
                </a:lnTo>
                <a:lnTo>
                  <a:pt x="408173" y="228030"/>
                </a:lnTo>
                <a:lnTo>
                  <a:pt x="209787" y="134538"/>
                </a:lnTo>
                <a:lnTo>
                  <a:pt x="63848" y="18243"/>
                </a:lnTo>
                <a:lnTo>
                  <a:pt x="0" y="0"/>
                </a:lnTo>
                <a:close/>
              </a:path>
            </a:pathLst>
          </a:custGeom>
          <a:solidFill>
            <a:srgbClr val="00B0F0">
              <a:alpha val="60000"/>
            </a:srgbClr>
          </a:solidFill>
          <a:ln>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8" name="Object 17">
            <a:extLst>
              <a:ext uri="{FF2B5EF4-FFF2-40B4-BE49-F238E27FC236}">
                <a16:creationId xmlns:a16="http://schemas.microsoft.com/office/drawing/2014/main" id="{4AD267BA-B5D4-4143-B4CE-DDA49A722DD9}"/>
              </a:ext>
            </a:extLst>
          </p:cNvPr>
          <p:cNvGraphicFramePr>
            <a:graphicFrameLocks noChangeAspect="1"/>
          </p:cNvGraphicFramePr>
          <p:nvPr>
            <p:extLst>
              <p:ext uri="{D42A27DB-BD31-4B8C-83A1-F6EECF244321}">
                <p14:modId xmlns:p14="http://schemas.microsoft.com/office/powerpoint/2010/main" val="4271242097"/>
              </p:ext>
            </p:extLst>
          </p:nvPr>
        </p:nvGraphicFramePr>
        <p:xfrm>
          <a:off x="929418" y="2122102"/>
          <a:ext cx="3376613" cy="522288"/>
        </p:xfrm>
        <a:graphic>
          <a:graphicData uri="http://schemas.openxmlformats.org/presentationml/2006/ole">
            <mc:AlternateContent xmlns:mc="http://schemas.openxmlformats.org/markup-compatibility/2006">
              <mc:Choice xmlns:v="urn:schemas-microsoft-com:vml" Requires="v">
                <p:oleObj name="Equation" r:id="rId9" imgW="2209800" imgH="304800" progId="Equation.DSMT4">
                  <p:embed/>
                </p:oleObj>
              </mc:Choice>
              <mc:Fallback>
                <p:oleObj name="Equation" r:id="rId9" imgW="2209800" imgH="304800" progId="Equation.DSMT4">
                  <p:embed/>
                  <p:pic>
                    <p:nvPicPr>
                      <p:cNvPr id="18" name="Object 17">
                        <a:extLst>
                          <a:ext uri="{FF2B5EF4-FFF2-40B4-BE49-F238E27FC236}">
                            <a16:creationId xmlns:a16="http://schemas.microsoft.com/office/drawing/2014/main" id="{4AD267BA-B5D4-4143-B4CE-DDA49A722D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418" y="2122102"/>
                        <a:ext cx="3376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a:extLst>
              <a:ext uri="{FF2B5EF4-FFF2-40B4-BE49-F238E27FC236}">
                <a16:creationId xmlns:a16="http://schemas.microsoft.com/office/drawing/2014/main" id="{048AA680-84B5-4713-9008-B9129F8CFD80}"/>
              </a:ext>
            </a:extLst>
          </p:cNvPr>
          <p:cNvGraphicFramePr>
            <a:graphicFrameLocks noChangeAspect="1"/>
          </p:cNvGraphicFramePr>
          <p:nvPr>
            <p:extLst>
              <p:ext uri="{D42A27DB-BD31-4B8C-83A1-F6EECF244321}">
                <p14:modId xmlns:p14="http://schemas.microsoft.com/office/powerpoint/2010/main" val="3531590732"/>
              </p:ext>
            </p:extLst>
          </p:nvPr>
        </p:nvGraphicFramePr>
        <p:xfrm>
          <a:off x="4283376" y="2201477"/>
          <a:ext cx="1149350" cy="361950"/>
        </p:xfrm>
        <a:graphic>
          <a:graphicData uri="http://schemas.openxmlformats.org/presentationml/2006/ole">
            <mc:AlternateContent xmlns:mc="http://schemas.openxmlformats.org/markup-compatibility/2006">
              <mc:Choice xmlns:v="urn:schemas-microsoft-com:vml" Requires="v">
                <p:oleObj name="Equation" r:id="rId11" imgW="634449" imgH="177646" progId="Equation.DSMT4">
                  <p:embed/>
                </p:oleObj>
              </mc:Choice>
              <mc:Fallback>
                <p:oleObj name="Equation" r:id="rId11" imgW="634449" imgH="177646" progId="Equation.DSMT4">
                  <p:embed/>
                  <p:pic>
                    <p:nvPicPr>
                      <p:cNvPr id="19" name="Object 18">
                        <a:extLst>
                          <a:ext uri="{FF2B5EF4-FFF2-40B4-BE49-F238E27FC236}">
                            <a16:creationId xmlns:a16="http://schemas.microsoft.com/office/drawing/2014/main" id="{048AA680-84B5-4713-9008-B9129F8CFD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3376" y="2201477"/>
                        <a:ext cx="11493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a:extLst>
              <a:ext uri="{FF2B5EF4-FFF2-40B4-BE49-F238E27FC236}">
                <a16:creationId xmlns:a16="http://schemas.microsoft.com/office/drawing/2014/main" id="{37A34771-B45F-4F76-9CAC-DD2681C97520}"/>
              </a:ext>
            </a:extLst>
          </p:cNvPr>
          <p:cNvSpPr txBox="1">
            <a:spLocks noChangeArrowheads="1"/>
          </p:cNvSpPr>
          <p:nvPr/>
        </p:nvSpPr>
        <p:spPr bwMode="auto">
          <a:xfrm>
            <a:off x="648946" y="2908386"/>
            <a:ext cx="601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The prob. of a type II error is 2.240%</a:t>
            </a:r>
          </a:p>
        </p:txBody>
      </p:sp>
      <p:sp>
        <p:nvSpPr>
          <p:cNvPr id="33808" name="Content Placeholder 2">
            <a:extLst>
              <a:ext uri="{FF2B5EF4-FFF2-40B4-BE49-F238E27FC236}">
                <a16:creationId xmlns:a16="http://schemas.microsoft.com/office/drawing/2014/main" id="{5AFBF2A1-C440-4D3D-BF9D-3DBCDB154CE5}"/>
              </a:ext>
            </a:extLst>
          </p:cNvPr>
          <p:cNvSpPr txBox="1">
            <a:spLocks/>
          </p:cNvSpPr>
          <p:nvPr/>
        </p:nvSpPr>
        <p:spPr bwMode="auto">
          <a:xfrm>
            <a:off x="1595438" y="5218113"/>
            <a:ext cx="86407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e) To improve the power of a test, increase the sample size OR increase the significance level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BACB-3074-411D-A799-B110D9010EEB}"/>
              </a:ext>
            </a:extLst>
          </p:cNvPr>
          <p:cNvSpPr>
            <a:spLocks noGrp="1"/>
          </p:cNvSpPr>
          <p:nvPr>
            <p:ph type="title"/>
          </p:nvPr>
        </p:nvSpPr>
        <p:spPr>
          <a:xfrm>
            <a:off x="644624" y="274637"/>
            <a:ext cx="9248270" cy="562074"/>
          </a:xfrm>
        </p:spPr>
        <p:txBody>
          <a:bodyPr>
            <a:normAutofit/>
          </a:bodyPr>
          <a:lstStyle/>
          <a:p>
            <a:r>
              <a:rPr lang="en-CA" dirty="0"/>
              <a:t>CHART for :  Type I and Type II errors</a:t>
            </a:r>
          </a:p>
        </p:txBody>
      </p:sp>
      <p:sp>
        <p:nvSpPr>
          <p:cNvPr id="3" name="Content Placeholder 2">
            <a:extLst>
              <a:ext uri="{FF2B5EF4-FFF2-40B4-BE49-F238E27FC236}">
                <a16:creationId xmlns:a16="http://schemas.microsoft.com/office/drawing/2014/main" id="{5C07A89A-97F9-4912-924B-835E13A60BBA}"/>
              </a:ext>
            </a:extLst>
          </p:cNvPr>
          <p:cNvSpPr>
            <a:spLocks noGrp="1"/>
          </p:cNvSpPr>
          <p:nvPr>
            <p:ph sz="quarter" idx="1"/>
          </p:nvPr>
        </p:nvSpPr>
        <p:spPr>
          <a:xfrm>
            <a:off x="1703512" y="908720"/>
            <a:ext cx="8712968" cy="864096"/>
          </a:xfrm>
        </p:spPr>
        <p:txBody>
          <a:bodyPr/>
          <a:lstStyle/>
          <a:p>
            <a:r>
              <a:rPr lang="en-CA" sz="2100" dirty="0"/>
              <a:t>When we perform a hypothesis test, four outcomes are possible: </a:t>
            </a:r>
          </a:p>
        </p:txBody>
      </p:sp>
      <p:cxnSp>
        <p:nvCxnSpPr>
          <p:cNvPr id="5" name="Straight Connector 4">
            <a:extLst>
              <a:ext uri="{FF2B5EF4-FFF2-40B4-BE49-F238E27FC236}">
                <a16:creationId xmlns:a16="http://schemas.microsoft.com/office/drawing/2014/main" id="{1989B812-1435-4BD8-9B11-5C666E4984DC}"/>
              </a:ext>
            </a:extLst>
          </p:cNvPr>
          <p:cNvCxnSpPr>
            <a:cxnSpLocks/>
            <a:endCxn id="6" idx="0"/>
          </p:cNvCxnSpPr>
          <p:nvPr/>
        </p:nvCxnSpPr>
        <p:spPr>
          <a:xfrm flipH="1">
            <a:off x="3155984" y="1412776"/>
            <a:ext cx="175129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Object 5">
            <a:extLst>
              <a:ext uri="{FF2B5EF4-FFF2-40B4-BE49-F238E27FC236}">
                <a16:creationId xmlns:a16="http://schemas.microsoft.com/office/drawing/2014/main" id="{9A5678A6-EC96-4278-A9A2-5A469C5546BF}"/>
              </a:ext>
            </a:extLst>
          </p:cNvPr>
          <p:cNvGraphicFramePr>
            <a:graphicFrameLocks noChangeAspect="1"/>
          </p:cNvGraphicFramePr>
          <p:nvPr>
            <p:extLst>
              <p:ext uri="{D42A27DB-BD31-4B8C-83A1-F6EECF244321}">
                <p14:modId xmlns:p14="http://schemas.microsoft.com/office/powerpoint/2010/main" val="704357425"/>
              </p:ext>
            </p:extLst>
          </p:nvPr>
        </p:nvGraphicFramePr>
        <p:xfrm>
          <a:off x="2459009" y="1844825"/>
          <a:ext cx="1393953" cy="375295"/>
        </p:xfrm>
        <a:graphic>
          <a:graphicData uri="http://schemas.openxmlformats.org/presentationml/2006/ole">
            <mc:AlternateContent xmlns:mc="http://schemas.openxmlformats.org/markup-compatibility/2006">
              <mc:Choice xmlns:v="urn:schemas-microsoft-com:vml" Requires="v">
                <p:oleObj name="Equation" r:id="rId4" imgW="660240" imgH="177480" progId="Equation.DSMT4">
                  <p:embed/>
                </p:oleObj>
              </mc:Choice>
              <mc:Fallback>
                <p:oleObj name="Equation" r:id="rId4" imgW="660240" imgH="177480" progId="Equation.DSMT4">
                  <p:embed/>
                  <p:pic>
                    <p:nvPicPr>
                      <p:cNvPr id="6" name="Object 5">
                        <a:extLst>
                          <a:ext uri="{FF2B5EF4-FFF2-40B4-BE49-F238E27FC236}">
                            <a16:creationId xmlns:a16="http://schemas.microsoft.com/office/drawing/2014/main" id="{9A5678A6-EC96-4278-A9A2-5A469C5546BF}"/>
                          </a:ext>
                        </a:extLst>
                      </p:cNvPr>
                      <p:cNvPicPr/>
                      <p:nvPr/>
                    </p:nvPicPr>
                    <p:blipFill>
                      <a:blip r:embed="rId5"/>
                      <a:stretch>
                        <a:fillRect/>
                      </a:stretch>
                    </p:blipFill>
                    <p:spPr>
                      <a:xfrm>
                        <a:off x="2459009" y="1844825"/>
                        <a:ext cx="1393953" cy="375295"/>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4F982A4E-5033-4FFF-826C-9108B1D177D4}"/>
              </a:ext>
            </a:extLst>
          </p:cNvPr>
          <p:cNvCxnSpPr>
            <a:cxnSpLocks/>
            <a:endCxn id="8" idx="0"/>
          </p:cNvCxnSpPr>
          <p:nvPr/>
        </p:nvCxnSpPr>
        <p:spPr>
          <a:xfrm>
            <a:off x="6708069" y="1453894"/>
            <a:ext cx="1867011"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 name="Object 7">
            <a:extLst>
              <a:ext uri="{FF2B5EF4-FFF2-40B4-BE49-F238E27FC236}">
                <a16:creationId xmlns:a16="http://schemas.microsoft.com/office/drawing/2014/main" id="{1116AD76-BB88-4DD9-9DF8-556B6EB7C729}"/>
              </a:ext>
            </a:extLst>
          </p:cNvPr>
          <p:cNvGraphicFramePr>
            <a:graphicFrameLocks noChangeAspect="1"/>
          </p:cNvGraphicFramePr>
          <p:nvPr>
            <p:extLst>
              <p:ext uri="{D42A27DB-BD31-4B8C-83A1-F6EECF244321}">
                <p14:modId xmlns:p14="http://schemas.microsoft.com/office/powerpoint/2010/main" val="343233845"/>
              </p:ext>
            </p:extLst>
          </p:nvPr>
        </p:nvGraphicFramePr>
        <p:xfrm>
          <a:off x="7824193" y="1885942"/>
          <a:ext cx="1501775" cy="374650"/>
        </p:xfrm>
        <a:graphic>
          <a:graphicData uri="http://schemas.openxmlformats.org/presentationml/2006/ole">
            <mc:AlternateContent xmlns:mc="http://schemas.openxmlformats.org/markup-compatibility/2006">
              <mc:Choice xmlns:v="urn:schemas-microsoft-com:vml" Requires="v">
                <p:oleObj name="Equation" r:id="rId6" imgW="711000" imgH="177480" progId="Equation.DSMT4">
                  <p:embed/>
                </p:oleObj>
              </mc:Choice>
              <mc:Fallback>
                <p:oleObj name="Equation" r:id="rId6" imgW="711000" imgH="177480" progId="Equation.DSMT4">
                  <p:embed/>
                  <p:pic>
                    <p:nvPicPr>
                      <p:cNvPr id="8" name="Object 7">
                        <a:extLst>
                          <a:ext uri="{FF2B5EF4-FFF2-40B4-BE49-F238E27FC236}">
                            <a16:creationId xmlns:a16="http://schemas.microsoft.com/office/drawing/2014/main" id="{1116AD76-BB88-4DD9-9DF8-556B6EB7C729}"/>
                          </a:ext>
                        </a:extLst>
                      </p:cNvPr>
                      <p:cNvPicPr/>
                      <p:nvPr/>
                    </p:nvPicPr>
                    <p:blipFill>
                      <a:blip r:embed="rId7"/>
                      <a:stretch>
                        <a:fillRect/>
                      </a:stretch>
                    </p:blipFill>
                    <p:spPr>
                      <a:xfrm>
                        <a:off x="7824193" y="1885942"/>
                        <a:ext cx="1501775" cy="374650"/>
                      </a:xfrm>
                      <a:prstGeom prst="rect">
                        <a:avLst/>
                      </a:prstGeom>
                    </p:spPr>
                  </p:pic>
                </p:oleObj>
              </mc:Fallback>
            </mc:AlternateContent>
          </a:graphicData>
        </a:graphic>
      </p:graphicFrame>
      <p:cxnSp>
        <p:nvCxnSpPr>
          <p:cNvPr id="38" name="Straight Connector 37">
            <a:extLst>
              <a:ext uri="{FF2B5EF4-FFF2-40B4-BE49-F238E27FC236}">
                <a16:creationId xmlns:a16="http://schemas.microsoft.com/office/drawing/2014/main" id="{6B40180D-E88A-4F5A-A127-1065EF2CD252}"/>
              </a:ext>
            </a:extLst>
          </p:cNvPr>
          <p:cNvCxnSpPr>
            <a:cxnSpLocks/>
          </p:cNvCxnSpPr>
          <p:nvPr/>
        </p:nvCxnSpPr>
        <p:spPr>
          <a:xfrm flipH="1">
            <a:off x="1738928" y="2493104"/>
            <a:ext cx="110322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9881A9C-68B1-43E9-B0E1-C6E8665E1A0B}"/>
              </a:ext>
            </a:extLst>
          </p:cNvPr>
          <p:cNvCxnSpPr>
            <a:cxnSpLocks/>
          </p:cNvCxnSpPr>
          <p:nvPr/>
        </p:nvCxnSpPr>
        <p:spPr>
          <a:xfrm>
            <a:off x="3035072" y="2493104"/>
            <a:ext cx="648072"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12F630A-CEF2-4C98-85AD-F44D1B0DA1DD}"/>
              </a:ext>
            </a:extLst>
          </p:cNvPr>
          <p:cNvSpPr txBox="1">
            <a:spLocks noChangeArrowheads="1"/>
          </p:cNvSpPr>
          <p:nvPr/>
        </p:nvSpPr>
        <p:spPr bwMode="auto">
          <a:xfrm>
            <a:off x="514792" y="3057287"/>
            <a:ext cx="2210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t>We Don’t Reject Ho</a:t>
            </a:r>
          </a:p>
          <a:p>
            <a:pPr algn="ctr"/>
            <a:r>
              <a:rPr lang="en-CA" altLang="en-US" dirty="0"/>
              <a:t>(Fail to reject Ho)</a:t>
            </a:r>
          </a:p>
        </p:txBody>
      </p:sp>
      <p:sp>
        <p:nvSpPr>
          <p:cNvPr id="36" name="TextBox 35">
            <a:extLst>
              <a:ext uri="{FF2B5EF4-FFF2-40B4-BE49-F238E27FC236}">
                <a16:creationId xmlns:a16="http://schemas.microsoft.com/office/drawing/2014/main" id="{B77B3910-689A-40DD-9BD6-E9262928F4B4}"/>
              </a:ext>
            </a:extLst>
          </p:cNvPr>
          <p:cNvSpPr txBox="1">
            <a:spLocks noChangeArrowheads="1"/>
          </p:cNvSpPr>
          <p:nvPr/>
        </p:nvSpPr>
        <p:spPr bwMode="auto">
          <a:xfrm>
            <a:off x="3122072" y="3129295"/>
            <a:ext cx="18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t>We Reject Ho</a:t>
            </a:r>
          </a:p>
          <a:p>
            <a:pPr algn="ctr"/>
            <a:r>
              <a:rPr lang="en-CA" altLang="en-US" dirty="0"/>
              <a:t>and accept Ha</a:t>
            </a:r>
          </a:p>
        </p:txBody>
      </p:sp>
      <p:sp>
        <p:nvSpPr>
          <p:cNvPr id="34" name="TextBox 33">
            <a:extLst>
              <a:ext uri="{FF2B5EF4-FFF2-40B4-BE49-F238E27FC236}">
                <a16:creationId xmlns:a16="http://schemas.microsoft.com/office/drawing/2014/main" id="{2E4BC6CA-984C-4385-AA7F-EA23BC581C44}"/>
              </a:ext>
            </a:extLst>
          </p:cNvPr>
          <p:cNvSpPr txBox="1">
            <a:spLocks noChangeArrowheads="1"/>
          </p:cNvSpPr>
          <p:nvPr/>
        </p:nvSpPr>
        <p:spPr bwMode="auto">
          <a:xfrm>
            <a:off x="478788" y="3661959"/>
            <a:ext cx="1944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This is a correct</a:t>
            </a:r>
            <a:br>
              <a:rPr lang="en-CA" altLang="en-US" dirty="0">
                <a:solidFill>
                  <a:srgbClr val="FF0000"/>
                </a:solidFill>
              </a:rPr>
            </a:br>
            <a:r>
              <a:rPr lang="en-CA" altLang="en-US" dirty="0">
                <a:solidFill>
                  <a:srgbClr val="FF0000"/>
                </a:solidFill>
              </a:rPr>
              <a:t>conclusion</a:t>
            </a:r>
          </a:p>
        </p:txBody>
      </p:sp>
      <p:sp>
        <p:nvSpPr>
          <p:cNvPr id="40" name="TextBox 39">
            <a:extLst>
              <a:ext uri="{FF2B5EF4-FFF2-40B4-BE49-F238E27FC236}">
                <a16:creationId xmlns:a16="http://schemas.microsoft.com/office/drawing/2014/main" id="{C5275DC2-12ED-40FB-9F48-C6F92A02F9EE}"/>
              </a:ext>
            </a:extLst>
          </p:cNvPr>
          <p:cNvSpPr txBox="1">
            <a:spLocks noChangeArrowheads="1"/>
          </p:cNvSpPr>
          <p:nvPr/>
        </p:nvSpPr>
        <p:spPr bwMode="auto">
          <a:xfrm>
            <a:off x="2978056" y="3775626"/>
            <a:ext cx="18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This is called a </a:t>
            </a:r>
            <a:r>
              <a:rPr lang="en-CA" altLang="en-US" b="1" u="sng" dirty="0">
                <a:solidFill>
                  <a:srgbClr val="FF0000"/>
                </a:solidFill>
              </a:rPr>
              <a:t>TYPE I error</a:t>
            </a:r>
          </a:p>
        </p:txBody>
      </p:sp>
      <p:grpSp>
        <p:nvGrpSpPr>
          <p:cNvPr id="42" name="Group 41">
            <a:extLst>
              <a:ext uri="{FF2B5EF4-FFF2-40B4-BE49-F238E27FC236}">
                <a16:creationId xmlns:a16="http://schemas.microsoft.com/office/drawing/2014/main" id="{F5A3B61D-AFBB-402A-872C-3E0727AC8BF0}"/>
              </a:ext>
            </a:extLst>
          </p:cNvPr>
          <p:cNvGrpSpPr/>
          <p:nvPr/>
        </p:nvGrpSpPr>
        <p:grpSpPr>
          <a:xfrm>
            <a:off x="2366496" y="4421956"/>
            <a:ext cx="2808312" cy="923330"/>
            <a:chOff x="1475656" y="4425230"/>
            <a:chExt cx="2808312" cy="923330"/>
          </a:xfrm>
        </p:grpSpPr>
        <p:graphicFrame>
          <p:nvGraphicFramePr>
            <p:cNvPr id="43" name="Object 42">
              <a:extLst>
                <a:ext uri="{FF2B5EF4-FFF2-40B4-BE49-F238E27FC236}">
                  <a16:creationId xmlns:a16="http://schemas.microsoft.com/office/drawing/2014/main" id="{E07AEADE-6CF2-449D-A783-B24AEA6802A9}"/>
                </a:ext>
              </a:extLst>
            </p:cNvPr>
            <p:cNvGraphicFramePr>
              <a:graphicFrameLocks noChangeAspect="1"/>
            </p:cNvGraphicFramePr>
            <p:nvPr>
              <p:extLst>
                <p:ext uri="{D42A27DB-BD31-4B8C-83A1-F6EECF244321}">
                  <p14:modId xmlns:p14="http://schemas.microsoft.com/office/powerpoint/2010/main" val="952472558"/>
                </p:ext>
              </p:extLst>
            </p:nvPr>
          </p:nvGraphicFramePr>
          <p:xfrm>
            <a:off x="3848100" y="5001294"/>
            <a:ext cx="435868" cy="284237"/>
          </p:xfrm>
          <a:graphic>
            <a:graphicData uri="http://schemas.openxmlformats.org/presentationml/2006/ole">
              <mc:AlternateContent xmlns:mc="http://schemas.openxmlformats.org/markup-compatibility/2006">
                <mc:Choice xmlns:v="urn:schemas-microsoft-com:vml" Requires="v">
                  <p:oleObj name="Equation" r:id="rId8" imgW="152280" imgH="139680" progId="Equation.DSMT4">
                    <p:embed/>
                  </p:oleObj>
                </mc:Choice>
                <mc:Fallback>
                  <p:oleObj name="Equation" r:id="rId8" imgW="152280" imgH="139680" progId="Equation.DSMT4">
                    <p:embed/>
                    <p:pic>
                      <p:nvPicPr>
                        <p:cNvPr id="43" name="Object 42">
                          <a:extLst>
                            <a:ext uri="{FF2B5EF4-FFF2-40B4-BE49-F238E27FC236}">
                              <a16:creationId xmlns:a16="http://schemas.microsoft.com/office/drawing/2014/main" id="{E07AEADE-6CF2-449D-A783-B24AEA6802A9}"/>
                            </a:ext>
                          </a:extLst>
                        </p:cNvPr>
                        <p:cNvPicPr/>
                        <p:nvPr/>
                      </p:nvPicPr>
                      <p:blipFill>
                        <a:blip r:embed="rId9"/>
                        <a:stretch>
                          <a:fillRect/>
                        </a:stretch>
                      </p:blipFill>
                      <p:spPr>
                        <a:xfrm>
                          <a:off x="3848100" y="5001294"/>
                          <a:ext cx="435868" cy="284237"/>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C7147E1E-C39A-43EA-96DF-46B46B24F747}"/>
                </a:ext>
              </a:extLst>
            </p:cNvPr>
            <p:cNvSpPr txBox="1">
              <a:spLocks noChangeArrowheads="1"/>
            </p:cNvSpPr>
            <p:nvPr/>
          </p:nvSpPr>
          <p:spPr bwMode="auto">
            <a:xfrm>
              <a:off x="1475656" y="4425230"/>
              <a:ext cx="26642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The probability of a Type I error is equal to the significance level </a:t>
              </a:r>
            </a:p>
          </p:txBody>
        </p:sp>
      </p:grpSp>
      <p:graphicFrame>
        <p:nvGraphicFramePr>
          <p:cNvPr id="46" name="Object 45">
            <a:extLst>
              <a:ext uri="{FF2B5EF4-FFF2-40B4-BE49-F238E27FC236}">
                <a16:creationId xmlns:a16="http://schemas.microsoft.com/office/drawing/2014/main" id="{43739CF4-313B-4D04-9EE6-5A515B5B8004}"/>
              </a:ext>
            </a:extLst>
          </p:cNvPr>
          <p:cNvGraphicFramePr>
            <a:graphicFrameLocks noChangeAspect="1"/>
          </p:cNvGraphicFramePr>
          <p:nvPr>
            <p:extLst>
              <p:ext uri="{D42A27DB-BD31-4B8C-83A1-F6EECF244321}">
                <p14:modId xmlns:p14="http://schemas.microsoft.com/office/powerpoint/2010/main" val="921713521"/>
              </p:ext>
            </p:extLst>
          </p:nvPr>
        </p:nvGraphicFramePr>
        <p:xfrm>
          <a:off x="2329984" y="5344437"/>
          <a:ext cx="2448272" cy="515938"/>
        </p:xfrm>
        <a:graphic>
          <a:graphicData uri="http://schemas.openxmlformats.org/presentationml/2006/ole">
            <mc:AlternateContent xmlns:mc="http://schemas.openxmlformats.org/markup-compatibility/2006">
              <mc:Choice xmlns:v="urn:schemas-microsoft-com:vml" Requires="v">
                <p:oleObj name="Equation" r:id="rId10" imgW="1307880" imgH="253800" progId="Equation.DSMT4">
                  <p:embed/>
                </p:oleObj>
              </mc:Choice>
              <mc:Fallback>
                <p:oleObj name="Equation" r:id="rId10" imgW="1307880" imgH="253800" progId="Equation.DSMT4">
                  <p:embed/>
                  <p:pic>
                    <p:nvPicPr>
                      <p:cNvPr id="46" name="Object 45">
                        <a:extLst>
                          <a:ext uri="{FF2B5EF4-FFF2-40B4-BE49-F238E27FC236}">
                            <a16:creationId xmlns:a16="http://schemas.microsoft.com/office/drawing/2014/main" id="{43739CF4-313B-4D04-9EE6-5A515B5B8004}"/>
                          </a:ext>
                        </a:extLst>
                      </p:cNvPr>
                      <p:cNvPicPr/>
                      <p:nvPr/>
                    </p:nvPicPr>
                    <p:blipFill>
                      <a:blip r:embed="rId11"/>
                      <a:stretch>
                        <a:fillRect/>
                      </a:stretch>
                    </p:blipFill>
                    <p:spPr>
                      <a:xfrm>
                        <a:off x="2329984" y="5344437"/>
                        <a:ext cx="2448272" cy="51593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A94D3798-5BEF-43C2-A74F-7D0DD0F54B30}"/>
              </a:ext>
            </a:extLst>
          </p:cNvPr>
          <p:cNvCxnSpPr>
            <a:cxnSpLocks/>
          </p:cNvCxnSpPr>
          <p:nvPr/>
        </p:nvCxnSpPr>
        <p:spPr>
          <a:xfrm flipH="1">
            <a:off x="7536160" y="2565112"/>
            <a:ext cx="110322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DE331F8-14B0-4586-A972-6C4F70C9E1BB}"/>
              </a:ext>
            </a:extLst>
          </p:cNvPr>
          <p:cNvCxnSpPr>
            <a:cxnSpLocks/>
          </p:cNvCxnSpPr>
          <p:nvPr/>
        </p:nvCxnSpPr>
        <p:spPr>
          <a:xfrm>
            <a:off x="8832304" y="2565112"/>
            <a:ext cx="108012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E0BC931-3E22-4124-BB2D-F1CE299BC17D}"/>
              </a:ext>
            </a:extLst>
          </p:cNvPr>
          <p:cNvSpPr txBox="1">
            <a:spLocks noChangeArrowheads="1"/>
          </p:cNvSpPr>
          <p:nvPr/>
        </p:nvSpPr>
        <p:spPr bwMode="auto">
          <a:xfrm>
            <a:off x="6023992" y="3009935"/>
            <a:ext cx="1944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t>We reject Ho</a:t>
            </a:r>
            <a:br>
              <a:rPr lang="en-CA" altLang="en-US" dirty="0"/>
            </a:br>
            <a:r>
              <a:rPr lang="en-CA" altLang="en-US" dirty="0"/>
              <a:t>and accept Ha</a:t>
            </a:r>
          </a:p>
        </p:txBody>
      </p:sp>
      <p:sp>
        <p:nvSpPr>
          <p:cNvPr id="73" name="TextBox 72">
            <a:extLst>
              <a:ext uri="{FF2B5EF4-FFF2-40B4-BE49-F238E27FC236}">
                <a16:creationId xmlns:a16="http://schemas.microsoft.com/office/drawing/2014/main" id="{942D82B5-3836-4CF2-BDB9-E7E63872DE74}"/>
              </a:ext>
            </a:extLst>
          </p:cNvPr>
          <p:cNvSpPr txBox="1">
            <a:spLocks noChangeArrowheads="1"/>
          </p:cNvSpPr>
          <p:nvPr/>
        </p:nvSpPr>
        <p:spPr bwMode="auto">
          <a:xfrm>
            <a:off x="8976712" y="3069169"/>
            <a:ext cx="2376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t>We accept Ho</a:t>
            </a:r>
          </a:p>
          <a:p>
            <a:pPr algn="ctr"/>
            <a:r>
              <a:rPr lang="en-CA" altLang="en-US" dirty="0"/>
              <a:t>(Fail to reject Ho)</a:t>
            </a:r>
          </a:p>
        </p:txBody>
      </p:sp>
      <p:sp>
        <p:nvSpPr>
          <p:cNvPr id="74" name="TextBox 73">
            <a:extLst>
              <a:ext uri="{FF2B5EF4-FFF2-40B4-BE49-F238E27FC236}">
                <a16:creationId xmlns:a16="http://schemas.microsoft.com/office/drawing/2014/main" id="{A515EA29-7CD8-43B7-92A8-391531EED34A}"/>
              </a:ext>
            </a:extLst>
          </p:cNvPr>
          <p:cNvSpPr txBox="1">
            <a:spLocks noChangeArrowheads="1"/>
          </p:cNvSpPr>
          <p:nvPr/>
        </p:nvSpPr>
        <p:spPr bwMode="auto">
          <a:xfrm>
            <a:off x="5735960" y="3730014"/>
            <a:ext cx="23762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This is a correct</a:t>
            </a:r>
            <a:br>
              <a:rPr lang="en-CA" altLang="en-US" dirty="0">
                <a:solidFill>
                  <a:srgbClr val="FF0000"/>
                </a:solidFill>
              </a:rPr>
            </a:br>
            <a:r>
              <a:rPr lang="en-CA" altLang="en-US" dirty="0">
                <a:solidFill>
                  <a:srgbClr val="FF0000"/>
                </a:solidFill>
              </a:rPr>
              <a:t>conclusion, rejecting Ho when it is false.  </a:t>
            </a:r>
          </a:p>
        </p:txBody>
      </p:sp>
      <p:sp>
        <p:nvSpPr>
          <p:cNvPr id="75" name="TextBox 74">
            <a:extLst>
              <a:ext uri="{FF2B5EF4-FFF2-40B4-BE49-F238E27FC236}">
                <a16:creationId xmlns:a16="http://schemas.microsoft.com/office/drawing/2014/main" id="{4B6AD696-F10A-4B13-B1D3-15453775467F}"/>
              </a:ext>
            </a:extLst>
          </p:cNvPr>
          <p:cNvSpPr txBox="1">
            <a:spLocks noChangeArrowheads="1"/>
          </p:cNvSpPr>
          <p:nvPr/>
        </p:nvSpPr>
        <p:spPr bwMode="auto">
          <a:xfrm>
            <a:off x="5663952" y="4653345"/>
            <a:ext cx="23042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The probability</a:t>
            </a:r>
          </a:p>
          <a:p>
            <a:pPr algn="ctr"/>
            <a:r>
              <a:rPr lang="en-CA" altLang="en-US" dirty="0">
                <a:solidFill>
                  <a:srgbClr val="FF0000"/>
                </a:solidFill>
              </a:rPr>
              <a:t>   of correctly rejecting Ho </a:t>
            </a:r>
            <a:br>
              <a:rPr lang="en-CA" altLang="en-US" dirty="0">
                <a:solidFill>
                  <a:srgbClr val="FF0000"/>
                </a:solidFill>
              </a:rPr>
            </a:br>
            <a:r>
              <a:rPr lang="en-CA" altLang="en-US" dirty="0">
                <a:solidFill>
                  <a:srgbClr val="FF0000"/>
                </a:solidFill>
              </a:rPr>
              <a:t>is called “POWER”</a:t>
            </a:r>
          </a:p>
        </p:txBody>
      </p:sp>
      <p:graphicFrame>
        <p:nvGraphicFramePr>
          <p:cNvPr id="76" name="Object 75">
            <a:extLst>
              <a:ext uri="{FF2B5EF4-FFF2-40B4-BE49-F238E27FC236}">
                <a16:creationId xmlns:a16="http://schemas.microsoft.com/office/drawing/2014/main" id="{4919A9A2-5A7F-435D-B0E0-39E77405072B}"/>
              </a:ext>
            </a:extLst>
          </p:cNvPr>
          <p:cNvGraphicFramePr>
            <a:graphicFrameLocks noChangeAspect="1"/>
          </p:cNvGraphicFramePr>
          <p:nvPr>
            <p:extLst>
              <p:ext uri="{D42A27DB-BD31-4B8C-83A1-F6EECF244321}">
                <p14:modId xmlns:p14="http://schemas.microsoft.com/office/powerpoint/2010/main" val="3336602099"/>
              </p:ext>
            </p:extLst>
          </p:nvPr>
        </p:nvGraphicFramePr>
        <p:xfrm>
          <a:off x="5629684" y="5811408"/>
          <a:ext cx="2162175" cy="515937"/>
        </p:xfrm>
        <a:graphic>
          <a:graphicData uri="http://schemas.openxmlformats.org/presentationml/2006/ole">
            <mc:AlternateContent xmlns:mc="http://schemas.openxmlformats.org/markup-compatibility/2006">
              <mc:Choice xmlns:v="urn:schemas-microsoft-com:vml" Requires="v">
                <p:oleObj name="Equation" r:id="rId12" imgW="1155600" imgH="253800" progId="Equation.DSMT4">
                  <p:embed/>
                </p:oleObj>
              </mc:Choice>
              <mc:Fallback>
                <p:oleObj name="Equation" r:id="rId12" imgW="1155600" imgH="253800" progId="Equation.DSMT4">
                  <p:embed/>
                  <p:pic>
                    <p:nvPicPr>
                      <p:cNvPr id="76" name="Object 75">
                        <a:extLst>
                          <a:ext uri="{FF2B5EF4-FFF2-40B4-BE49-F238E27FC236}">
                            <a16:creationId xmlns:a16="http://schemas.microsoft.com/office/drawing/2014/main" id="{4919A9A2-5A7F-435D-B0E0-39E77405072B}"/>
                          </a:ext>
                        </a:extLst>
                      </p:cNvPr>
                      <p:cNvPicPr/>
                      <p:nvPr/>
                    </p:nvPicPr>
                    <p:blipFill>
                      <a:blip r:embed="rId13"/>
                      <a:stretch>
                        <a:fillRect/>
                      </a:stretch>
                    </p:blipFill>
                    <p:spPr>
                      <a:xfrm>
                        <a:off x="5629684" y="5811408"/>
                        <a:ext cx="2162175" cy="515937"/>
                      </a:xfrm>
                      <a:prstGeom prst="rect">
                        <a:avLst/>
                      </a:prstGeom>
                    </p:spPr>
                  </p:pic>
                </p:oleObj>
              </mc:Fallback>
            </mc:AlternateContent>
          </a:graphicData>
        </a:graphic>
      </p:graphicFrame>
      <p:sp>
        <p:nvSpPr>
          <p:cNvPr id="77" name="TextBox 76">
            <a:extLst>
              <a:ext uri="{FF2B5EF4-FFF2-40B4-BE49-F238E27FC236}">
                <a16:creationId xmlns:a16="http://schemas.microsoft.com/office/drawing/2014/main" id="{0D704323-7FB8-420A-B741-426DDFBA6582}"/>
              </a:ext>
            </a:extLst>
          </p:cNvPr>
          <p:cNvSpPr txBox="1">
            <a:spLocks noChangeArrowheads="1"/>
          </p:cNvSpPr>
          <p:nvPr/>
        </p:nvSpPr>
        <p:spPr bwMode="auto">
          <a:xfrm>
            <a:off x="9192736" y="3789249"/>
            <a:ext cx="18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This is called a </a:t>
            </a:r>
            <a:r>
              <a:rPr lang="en-CA" altLang="en-US" b="1" u="sng" dirty="0">
                <a:solidFill>
                  <a:srgbClr val="FF0000"/>
                </a:solidFill>
              </a:rPr>
              <a:t>TYPE 2 error</a:t>
            </a:r>
          </a:p>
        </p:txBody>
      </p:sp>
      <p:grpSp>
        <p:nvGrpSpPr>
          <p:cNvPr id="78" name="Group 77">
            <a:extLst>
              <a:ext uri="{FF2B5EF4-FFF2-40B4-BE49-F238E27FC236}">
                <a16:creationId xmlns:a16="http://schemas.microsoft.com/office/drawing/2014/main" id="{711E22B5-94EA-4723-B2C3-B49DC622DE62}"/>
              </a:ext>
            </a:extLst>
          </p:cNvPr>
          <p:cNvGrpSpPr/>
          <p:nvPr/>
        </p:nvGrpSpPr>
        <p:grpSpPr>
          <a:xfrm>
            <a:off x="8724176" y="4509328"/>
            <a:ext cx="2736304" cy="1253232"/>
            <a:chOff x="6407696" y="4293096"/>
            <a:chExt cx="2736304" cy="1253232"/>
          </a:xfrm>
        </p:grpSpPr>
        <p:sp>
          <p:nvSpPr>
            <p:cNvPr id="79" name="TextBox 78">
              <a:extLst>
                <a:ext uri="{FF2B5EF4-FFF2-40B4-BE49-F238E27FC236}">
                  <a16:creationId xmlns:a16="http://schemas.microsoft.com/office/drawing/2014/main" id="{F8CF3988-C5CD-475F-9DFA-336DEF420F02}"/>
                </a:ext>
              </a:extLst>
            </p:cNvPr>
            <p:cNvSpPr txBox="1">
              <a:spLocks noChangeArrowheads="1"/>
            </p:cNvSpPr>
            <p:nvPr/>
          </p:nvSpPr>
          <p:spPr bwMode="auto">
            <a:xfrm>
              <a:off x="6407696" y="4293096"/>
              <a:ext cx="2736304" cy="1200329"/>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We accept Ho when it is not true.  The probability of a Type 2 error is known as </a:t>
              </a:r>
            </a:p>
          </p:txBody>
        </p:sp>
        <p:graphicFrame>
          <p:nvGraphicFramePr>
            <p:cNvPr id="80" name="Object 79">
              <a:extLst>
                <a:ext uri="{FF2B5EF4-FFF2-40B4-BE49-F238E27FC236}">
                  <a16:creationId xmlns:a16="http://schemas.microsoft.com/office/drawing/2014/main" id="{6CB3BA64-5C1A-479B-97EA-BFCFD78C467C}"/>
                </a:ext>
              </a:extLst>
            </p:cNvPr>
            <p:cNvGraphicFramePr>
              <a:graphicFrameLocks noChangeAspect="1"/>
            </p:cNvGraphicFramePr>
            <p:nvPr>
              <p:extLst>
                <p:ext uri="{D42A27DB-BD31-4B8C-83A1-F6EECF244321}">
                  <p14:modId xmlns:p14="http://schemas.microsoft.com/office/powerpoint/2010/main" val="2997490673"/>
                </p:ext>
              </p:extLst>
            </p:nvPr>
          </p:nvGraphicFramePr>
          <p:xfrm>
            <a:off x="8244408" y="5157192"/>
            <a:ext cx="291852" cy="389136"/>
          </p:xfrm>
          <a:graphic>
            <a:graphicData uri="http://schemas.openxmlformats.org/presentationml/2006/ole">
              <mc:AlternateContent xmlns:mc="http://schemas.openxmlformats.org/markup-compatibility/2006">
                <mc:Choice xmlns:v="urn:schemas-microsoft-com:vml" Requires="v">
                  <p:oleObj name="Equation" r:id="rId14" imgW="152280" imgH="203040" progId="Equation.DSMT4">
                    <p:embed/>
                  </p:oleObj>
                </mc:Choice>
                <mc:Fallback>
                  <p:oleObj name="Equation" r:id="rId14" imgW="152280" imgH="203040" progId="Equation.DSMT4">
                    <p:embed/>
                    <p:pic>
                      <p:nvPicPr>
                        <p:cNvPr id="80" name="Object 79">
                          <a:extLst>
                            <a:ext uri="{FF2B5EF4-FFF2-40B4-BE49-F238E27FC236}">
                              <a16:creationId xmlns:a16="http://schemas.microsoft.com/office/drawing/2014/main" id="{6CB3BA64-5C1A-479B-97EA-BFCFD78C467C}"/>
                            </a:ext>
                          </a:extLst>
                        </p:cNvPr>
                        <p:cNvPicPr/>
                        <p:nvPr/>
                      </p:nvPicPr>
                      <p:blipFill>
                        <a:blip r:embed="rId15"/>
                        <a:stretch>
                          <a:fillRect/>
                        </a:stretch>
                      </p:blipFill>
                      <p:spPr>
                        <a:xfrm>
                          <a:off x="8244408" y="5157192"/>
                          <a:ext cx="291852" cy="389136"/>
                        </a:xfrm>
                        <a:prstGeom prst="rect">
                          <a:avLst/>
                        </a:prstGeom>
                      </p:spPr>
                    </p:pic>
                  </p:oleObj>
                </mc:Fallback>
              </mc:AlternateContent>
            </a:graphicData>
          </a:graphic>
        </p:graphicFrame>
      </p:grpSp>
      <p:grpSp>
        <p:nvGrpSpPr>
          <p:cNvPr id="81" name="Group 80">
            <a:extLst>
              <a:ext uri="{FF2B5EF4-FFF2-40B4-BE49-F238E27FC236}">
                <a16:creationId xmlns:a16="http://schemas.microsoft.com/office/drawing/2014/main" id="{84F2A471-FDB7-44D5-A42D-19EC3F9180C5}"/>
              </a:ext>
            </a:extLst>
          </p:cNvPr>
          <p:cNvGrpSpPr/>
          <p:nvPr/>
        </p:nvGrpSpPr>
        <p:grpSpPr>
          <a:xfrm>
            <a:off x="8700260" y="5755540"/>
            <a:ext cx="2736304" cy="646331"/>
            <a:chOff x="6331694" y="5626114"/>
            <a:chExt cx="2736304" cy="646331"/>
          </a:xfrm>
        </p:grpSpPr>
        <p:sp>
          <p:nvSpPr>
            <p:cNvPr id="82" name="TextBox 81">
              <a:extLst>
                <a:ext uri="{FF2B5EF4-FFF2-40B4-BE49-F238E27FC236}">
                  <a16:creationId xmlns:a16="http://schemas.microsoft.com/office/drawing/2014/main" id="{0F4029C6-4685-40D8-BCB4-B7828B50BC45}"/>
                </a:ext>
              </a:extLst>
            </p:cNvPr>
            <p:cNvSpPr txBox="1">
              <a:spLocks noChangeArrowheads="1"/>
            </p:cNvSpPr>
            <p:nvPr/>
          </p:nvSpPr>
          <p:spPr bwMode="auto">
            <a:xfrm>
              <a:off x="6331694" y="5626114"/>
              <a:ext cx="2736304" cy="646331"/>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To find     we need the </a:t>
              </a:r>
              <a:br>
                <a:rPr lang="en-CA" altLang="en-US" dirty="0">
                  <a:solidFill>
                    <a:srgbClr val="FF0000"/>
                  </a:solidFill>
                </a:rPr>
              </a:br>
              <a:r>
                <a:rPr lang="en-CA" altLang="en-US" dirty="0">
                  <a:solidFill>
                    <a:srgbClr val="FF0000"/>
                  </a:solidFill>
                </a:rPr>
                <a:t>true population mean</a:t>
              </a:r>
            </a:p>
          </p:txBody>
        </p:sp>
        <p:graphicFrame>
          <p:nvGraphicFramePr>
            <p:cNvPr id="83" name="Object 82">
              <a:extLst>
                <a:ext uri="{FF2B5EF4-FFF2-40B4-BE49-F238E27FC236}">
                  <a16:creationId xmlns:a16="http://schemas.microsoft.com/office/drawing/2014/main" id="{FE23FF9A-7812-4375-AFB6-4A06D0DC60A5}"/>
                </a:ext>
              </a:extLst>
            </p:cNvPr>
            <p:cNvGraphicFramePr>
              <a:graphicFrameLocks noChangeAspect="1"/>
            </p:cNvGraphicFramePr>
            <p:nvPr>
              <p:extLst>
                <p:ext uri="{D42A27DB-BD31-4B8C-83A1-F6EECF244321}">
                  <p14:modId xmlns:p14="http://schemas.microsoft.com/office/powerpoint/2010/main" val="566938436"/>
                </p:ext>
              </p:extLst>
            </p:nvPr>
          </p:nvGraphicFramePr>
          <p:xfrm>
            <a:off x="7232476" y="5633893"/>
            <a:ext cx="291852" cy="389136"/>
          </p:xfrm>
          <a:graphic>
            <a:graphicData uri="http://schemas.openxmlformats.org/presentationml/2006/ole">
              <mc:AlternateContent xmlns:mc="http://schemas.openxmlformats.org/markup-compatibility/2006">
                <mc:Choice xmlns:v="urn:schemas-microsoft-com:vml" Requires="v">
                  <p:oleObj name="Equation" r:id="rId16" imgW="152280" imgH="203040" progId="Equation.DSMT4">
                    <p:embed/>
                  </p:oleObj>
                </mc:Choice>
                <mc:Fallback>
                  <p:oleObj name="Equation" r:id="rId16" imgW="152280" imgH="203040" progId="Equation.DSMT4">
                    <p:embed/>
                    <p:pic>
                      <p:nvPicPr>
                        <p:cNvPr id="83" name="Object 82">
                          <a:extLst>
                            <a:ext uri="{FF2B5EF4-FFF2-40B4-BE49-F238E27FC236}">
                              <a16:creationId xmlns:a16="http://schemas.microsoft.com/office/drawing/2014/main" id="{FE23FF9A-7812-4375-AFB6-4A06D0DC60A5}"/>
                            </a:ext>
                          </a:extLst>
                        </p:cNvPr>
                        <p:cNvPicPr/>
                        <p:nvPr/>
                      </p:nvPicPr>
                      <p:blipFill>
                        <a:blip r:embed="rId15"/>
                        <a:stretch>
                          <a:fillRect/>
                        </a:stretch>
                      </p:blipFill>
                      <p:spPr>
                        <a:xfrm>
                          <a:off x="7232476" y="5633893"/>
                          <a:ext cx="291852" cy="389136"/>
                        </a:xfrm>
                        <a:prstGeom prst="rect">
                          <a:avLst/>
                        </a:prstGeom>
                      </p:spPr>
                    </p:pic>
                  </p:oleObj>
                </mc:Fallback>
              </mc:AlternateContent>
            </a:graphicData>
          </a:graphic>
        </p:graphicFrame>
      </p:grpSp>
      <p:graphicFrame>
        <p:nvGraphicFramePr>
          <p:cNvPr id="84" name="Object 83">
            <a:extLst>
              <a:ext uri="{FF2B5EF4-FFF2-40B4-BE49-F238E27FC236}">
                <a16:creationId xmlns:a16="http://schemas.microsoft.com/office/drawing/2014/main" id="{38CF9491-8CD4-44D7-A107-3A03B4742160}"/>
              </a:ext>
            </a:extLst>
          </p:cNvPr>
          <p:cNvGraphicFramePr>
            <a:graphicFrameLocks noChangeAspect="1"/>
          </p:cNvGraphicFramePr>
          <p:nvPr>
            <p:extLst>
              <p:ext uri="{D42A27DB-BD31-4B8C-83A1-F6EECF244321}">
                <p14:modId xmlns:p14="http://schemas.microsoft.com/office/powerpoint/2010/main" val="1560585011"/>
              </p:ext>
            </p:extLst>
          </p:nvPr>
        </p:nvGraphicFramePr>
        <p:xfrm>
          <a:off x="2566988" y="2060575"/>
          <a:ext cx="938212" cy="484188"/>
        </p:xfrm>
        <a:graphic>
          <a:graphicData uri="http://schemas.openxmlformats.org/presentationml/2006/ole">
            <mc:AlternateContent xmlns:mc="http://schemas.openxmlformats.org/markup-compatibility/2006">
              <mc:Choice xmlns:v="urn:schemas-microsoft-com:vml" Requires="v">
                <p:oleObj name="Equation" r:id="rId17" imgW="444240" imgH="228600" progId="Equation.DSMT4">
                  <p:embed/>
                </p:oleObj>
              </mc:Choice>
              <mc:Fallback>
                <p:oleObj name="Equation" r:id="rId17" imgW="444240" imgH="228600" progId="Equation.DSMT4">
                  <p:embed/>
                  <p:pic>
                    <p:nvPicPr>
                      <p:cNvPr id="84" name="Object 83">
                        <a:extLst>
                          <a:ext uri="{FF2B5EF4-FFF2-40B4-BE49-F238E27FC236}">
                            <a16:creationId xmlns:a16="http://schemas.microsoft.com/office/drawing/2014/main" id="{38CF9491-8CD4-44D7-A107-3A03B4742160}"/>
                          </a:ext>
                        </a:extLst>
                      </p:cNvPr>
                      <p:cNvPicPr/>
                      <p:nvPr/>
                    </p:nvPicPr>
                    <p:blipFill>
                      <a:blip r:embed="rId18"/>
                      <a:stretch>
                        <a:fillRect/>
                      </a:stretch>
                    </p:blipFill>
                    <p:spPr>
                      <a:xfrm>
                        <a:off x="2566988" y="2060575"/>
                        <a:ext cx="938212" cy="484188"/>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0BBD4614-5D82-43CF-B860-2A4D4C13A3AA}"/>
              </a:ext>
            </a:extLst>
          </p:cNvPr>
          <p:cNvGraphicFramePr>
            <a:graphicFrameLocks noChangeAspect="1"/>
          </p:cNvGraphicFramePr>
          <p:nvPr>
            <p:extLst>
              <p:ext uri="{D42A27DB-BD31-4B8C-83A1-F6EECF244321}">
                <p14:modId xmlns:p14="http://schemas.microsoft.com/office/powerpoint/2010/main" val="3743911556"/>
              </p:ext>
            </p:extLst>
          </p:nvPr>
        </p:nvGraphicFramePr>
        <p:xfrm>
          <a:off x="7936773" y="2154927"/>
          <a:ext cx="1528762" cy="484187"/>
        </p:xfrm>
        <a:graphic>
          <a:graphicData uri="http://schemas.openxmlformats.org/presentationml/2006/ole">
            <mc:AlternateContent xmlns:mc="http://schemas.openxmlformats.org/markup-compatibility/2006">
              <mc:Choice xmlns:v="urn:schemas-microsoft-com:vml" Requires="v">
                <p:oleObj name="Equation" r:id="rId19" imgW="723600" imgH="228600" progId="Equation.DSMT4">
                  <p:embed/>
                </p:oleObj>
              </mc:Choice>
              <mc:Fallback>
                <p:oleObj name="Equation" r:id="rId19" imgW="723600" imgH="228600" progId="Equation.DSMT4">
                  <p:embed/>
                  <p:pic>
                    <p:nvPicPr>
                      <p:cNvPr id="85" name="Object 84">
                        <a:extLst>
                          <a:ext uri="{FF2B5EF4-FFF2-40B4-BE49-F238E27FC236}">
                            <a16:creationId xmlns:a16="http://schemas.microsoft.com/office/drawing/2014/main" id="{0BBD4614-5D82-43CF-B860-2A4D4C13A3AA}"/>
                          </a:ext>
                        </a:extLst>
                      </p:cNvPr>
                      <p:cNvPicPr/>
                      <p:nvPr/>
                    </p:nvPicPr>
                    <p:blipFill>
                      <a:blip r:embed="rId20"/>
                      <a:stretch>
                        <a:fillRect/>
                      </a:stretch>
                    </p:blipFill>
                    <p:spPr>
                      <a:xfrm>
                        <a:off x="7936773" y="2154927"/>
                        <a:ext cx="1528762" cy="4841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147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par>
                                <p:cTn id="36" presetID="22" presetClass="entr" presetSubtype="1"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par>
                                <p:cTn id="74" presetID="22" presetClass="entr" presetSubtype="1" fill="hold"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up)">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500"/>
                                        <p:tgtEl>
                                          <p:spTgt spid="7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500"/>
                                        <p:tgtEl>
                                          <p:spTgt spid="7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500"/>
                                        <p:tgtEl>
                                          <p:spTgt spid="7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fade">
                                      <p:cBhvr>
                                        <p:cTn id="11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4" grpId="0"/>
      <p:bldP spid="40" grpId="0"/>
      <p:bldP spid="72" grpId="0"/>
      <p:bldP spid="73" grpId="0"/>
      <p:bldP spid="74" grpId="0"/>
      <p:bldP spid="75"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FBD19B-C7AC-470E-9BAA-3EBF946886BF}"/>
              </a:ext>
            </a:extLst>
          </p:cNvPr>
          <p:cNvSpPr/>
          <p:nvPr/>
        </p:nvSpPr>
        <p:spPr>
          <a:xfrm>
            <a:off x="921382" y="333375"/>
            <a:ext cx="6480175" cy="36004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6" name="Rectangle 5">
            <a:extLst>
              <a:ext uri="{FF2B5EF4-FFF2-40B4-BE49-F238E27FC236}">
                <a16:creationId xmlns:a16="http://schemas.microsoft.com/office/drawing/2014/main" id="{19FC8648-2909-49BD-9B7A-F1930952EB4E}"/>
              </a:ext>
            </a:extLst>
          </p:cNvPr>
          <p:cNvSpPr/>
          <p:nvPr/>
        </p:nvSpPr>
        <p:spPr>
          <a:xfrm>
            <a:off x="2624768" y="333375"/>
            <a:ext cx="2400300" cy="36004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7" name="Rectangle 6">
            <a:extLst>
              <a:ext uri="{FF2B5EF4-FFF2-40B4-BE49-F238E27FC236}">
                <a16:creationId xmlns:a16="http://schemas.microsoft.com/office/drawing/2014/main" id="{D0AF1883-58FC-48C3-B15C-798F4EDA1E4D}"/>
              </a:ext>
            </a:extLst>
          </p:cNvPr>
          <p:cNvSpPr/>
          <p:nvPr/>
        </p:nvSpPr>
        <p:spPr>
          <a:xfrm>
            <a:off x="921382" y="1268414"/>
            <a:ext cx="6480175" cy="13684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2300" dirty="0"/>
          </a:p>
        </p:txBody>
      </p:sp>
      <p:sp>
        <p:nvSpPr>
          <p:cNvPr id="11269" name="TextBox 7">
            <a:extLst>
              <a:ext uri="{FF2B5EF4-FFF2-40B4-BE49-F238E27FC236}">
                <a16:creationId xmlns:a16="http://schemas.microsoft.com/office/drawing/2014/main" id="{28EECB52-4306-462B-8A90-FC6092E13E4B}"/>
              </a:ext>
            </a:extLst>
          </p:cNvPr>
          <p:cNvSpPr txBox="1">
            <a:spLocks noChangeArrowheads="1"/>
          </p:cNvSpPr>
          <p:nvPr/>
        </p:nvSpPr>
        <p:spPr bwMode="auto">
          <a:xfrm>
            <a:off x="1137282" y="1700214"/>
            <a:ext cx="15843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300"/>
              <a:t>Reject Ho</a:t>
            </a:r>
          </a:p>
        </p:txBody>
      </p:sp>
      <p:sp>
        <p:nvSpPr>
          <p:cNvPr id="11270" name="TextBox 8">
            <a:extLst>
              <a:ext uri="{FF2B5EF4-FFF2-40B4-BE49-F238E27FC236}">
                <a16:creationId xmlns:a16="http://schemas.microsoft.com/office/drawing/2014/main" id="{8E036573-11A6-4D10-994A-CEFC16EBA192}"/>
              </a:ext>
            </a:extLst>
          </p:cNvPr>
          <p:cNvSpPr txBox="1">
            <a:spLocks noChangeArrowheads="1"/>
          </p:cNvSpPr>
          <p:nvPr/>
        </p:nvSpPr>
        <p:spPr bwMode="auto">
          <a:xfrm>
            <a:off x="848977" y="2708920"/>
            <a:ext cx="182894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300" dirty="0"/>
              <a:t>Fail to</a:t>
            </a:r>
            <a:br>
              <a:rPr lang="en-CA" altLang="en-US" sz="2300" dirty="0"/>
            </a:br>
            <a:r>
              <a:rPr lang="en-CA" altLang="en-US" sz="2300" dirty="0"/>
              <a:t> Reject Ho</a:t>
            </a:r>
            <a:br>
              <a:rPr lang="en-CA" altLang="en-US" sz="2300" dirty="0"/>
            </a:br>
            <a:r>
              <a:rPr lang="en-CA" altLang="en-US" sz="2300" dirty="0"/>
              <a:t>(accept Ho)</a:t>
            </a:r>
          </a:p>
        </p:txBody>
      </p:sp>
      <p:sp>
        <p:nvSpPr>
          <p:cNvPr id="11271" name="TextBox 9">
            <a:extLst>
              <a:ext uri="{FF2B5EF4-FFF2-40B4-BE49-F238E27FC236}">
                <a16:creationId xmlns:a16="http://schemas.microsoft.com/office/drawing/2014/main" id="{F25E400F-DD54-4F51-82D6-494CDD61919C}"/>
              </a:ext>
            </a:extLst>
          </p:cNvPr>
          <p:cNvSpPr txBox="1">
            <a:spLocks noChangeArrowheads="1"/>
          </p:cNvSpPr>
          <p:nvPr/>
        </p:nvSpPr>
        <p:spPr bwMode="auto">
          <a:xfrm>
            <a:off x="2937507" y="549275"/>
            <a:ext cx="1584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300"/>
              <a:t>Ho is True</a:t>
            </a:r>
          </a:p>
        </p:txBody>
      </p:sp>
      <p:sp>
        <p:nvSpPr>
          <p:cNvPr id="11272" name="TextBox 10">
            <a:extLst>
              <a:ext uri="{FF2B5EF4-FFF2-40B4-BE49-F238E27FC236}">
                <a16:creationId xmlns:a16="http://schemas.microsoft.com/office/drawing/2014/main" id="{AD34559D-53FE-49DC-A147-0D5F018812F2}"/>
              </a:ext>
            </a:extLst>
          </p:cNvPr>
          <p:cNvSpPr txBox="1">
            <a:spLocks noChangeArrowheads="1"/>
          </p:cNvSpPr>
          <p:nvPr/>
        </p:nvSpPr>
        <p:spPr bwMode="auto">
          <a:xfrm>
            <a:off x="5337807" y="404813"/>
            <a:ext cx="1582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300"/>
              <a:t>Ho is False</a:t>
            </a:r>
          </a:p>
        </p:txBody>
      </p:sp>
      <p:sp>
        <p:nvSpPr>
          <p:cNvPr id="12" name="TextBox 11">
            <a:extLst>
              <a:ext uri="{FF2B5EF4-FFF2-40B4-BE49-F238E27FC236}">
                <a16:creationId xmlns:a16="http://schemas.microsoft.com/office/drawing/2014/main" id="{C5179EA8-8E46-429D-86FA-992B5F55281F}"/>
              </a:ext>
            </a:extLst>
          </p:cNvPr>
          <p:cNvSpPr txBox="1">
            <a:spLocks noChangeArrowheads="1"/>
          </p:cNvSpPr>
          <p:nvPr/>
        </p:nvSpPr>
        <p:spPr bwMode="auto">
          <a:xfrm>
            <a:off x="5361619" y="1700214"/>
            <a:ext cx="15843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300"/>
              <a:t>Correct</a:t>
            </a:r>
          </a:p>
        </p:txBody>
      </p:sp>
      <p:sp>
        <p:nvSpPr>
          <p:cNvPr id="13" name="TextBox 12">
            <a:extLst>
              <a:ext uri="{FF2B5EF4-FFF2-40B4-BE49-F238E27FC236}">
                <a16:creationId xmlns:a16="http://schemas.microsoft.com/office/drawing/2014/main" id="{CBEEA13C-B728-42D2-B74B-22F75C5AA441}"/>
              </a:ext>
            </a:extLst>
          </p:cNvPr>
          <p:cNvSpPr txBox="1">
            <a:spLocks noChangeArrowheads="1"/>
          </p:cNvSpPr>
          <p:nvPr/>
        </p:nvSpPr>
        <p:spPr bwMode="auto">
          <a:xfrm>
            <a:off x="2864482" y="3028950"/>
            <a:ext cx="1584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300"/>
              <a:t>Correct</a:t>
            </a:r>
          </a:p>
        </p:txBody>
      </p:sp>
      <p:sp>
        <p:nvSpPr>
          <p:cNvPr id="14" name="TextBox 13">
            <a:extLst>
              <a:ext uri="{FF2B5EF4-FFF2-40B4-BE49-F238E27FC236}">
                <a16:creationId xmlns:a16="http://schemas.microsoft.com/office/drawing/2014/main" id="{C9E75613-3EE9-473B-8077-2DC0A0D57DBA}"/>
              </a:ext>
            </a:extLst>
          </p:cNvPr>
          <p:cNvSpPr txBox="1">
            <a:spLocks noChangeArrowheads="1"/>
          </p:cNvSpPr>
          <p:nvPr/>
        </p:nvSpPr>
        <p:spPr bwMode="auto">
          <a:xfrm>
            <a:off x="2937507" y="1670050"/>
            <a:ext cx="1584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300"/>
              <a:t>Type I error</a:t>
            </a:r>
          </a:p>
        </p:txBody>
      </p:sp>
      <p:sp>
        <p:nvSpPr>
          <p:cNvPr id="15" name="TextBox 14">
            <a:extLst>
              <a:ext uri="{FF2B5EF4-FFF2-40B4-BE49-F238E27FC236}">
                <a16:creationId xmlns:a16="http://schemas.microsoft.com/office/drawing/2014/main" id="{79228380-53E5-4CEA-B301-E8BECF0A5251}"/>
              </a:ext>
            </a:extLst>
          </p:cNvPr>
          <p:cNvSpPr txBox="1">
            <a:spLocks noChangeArrowheads="1"/>
          </p:cNvSpPr>
          <p:nvPr/>
        </p:nvSpPr>
        <p:spPr bwMode="auto">
          <a:xfrm>
            <a:off x="5315582" y="3021013"/>
            <a:ext cx="1584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300"/>
              <a:t>Type II error</a:t>
            </a:r>
          </a:p>
        </p:txBody>
      </p:sp>
      <p:graphicFrame>
        <p:nvGraphicFramePr>
          <p:cNvPr id="16" name="Object 15">
            <a:extLst>
              <a:ext uri="{FF2B5EF4-FFF2-40B4-BE49-F238E27FC236}">
                <a16:creationId xmlns:a16="http://schemas.microsoft.com/office/drawing/2014/main" id="{52DF5574-2E07-45C2-938F-5E9AFEB687FF}"/>
              </a:ext>
            </a:extLst>
          </p:cNvPr>
          <p:cNvGraphicFramePr>
            <a:graphicFrameLocks noChangeAspect="1"/>
          </p:cNvGraphicFramePr>
          <p:nvPr>
            <p:extLst>
              <p:ext uri="{D42A27DB-BD31-4B8C-83A1-F6EECF244321}">
                <p14:modId xmlns:p14="http://schemas.microsoft.com/office/powerpoint/2010/main" val="2125022774"/>
              </p:ext>
            </p:extLst>
          </p:nvPr>
        </p:nvGraphicFramePr>
        <p:xfrm>
          <a:off x="7740018" y="460271"/>
          <a:ext cx="3028950" cy="588962"/>
        </p:xfrm>
        <a:graphic>
          <a:graphicData uri="http://schemas.openxmlformats.org/presentationml/2006/ole">
            <mc:AlternateContent xmlns:mc="http://schemas.openxmlformats.org/markup-compatibility/2006">
              <mc:Choice xmlns:v="urn:schemas-microsoft-com:vml" Requires="v">
                <p:oleObj name="Equation" r:id="rId4" imgW="1307532" imgH="253890" progId="Equation.DSMT4">
                  <p:embed/>
                </p:oleObj>
              </mc:Choice>
              <mc:Fallback>
                <p:oleObj name="Equation" r:id="rId4" imgW="1307532" imgH="253890" progId="Equation.DSMT4">
                  <p:embed/>
                  <p:pic>
                    <p:nvPicPr>
                      <p:cNvPr id="16" name="Object 15">
                        <a:extLst>
                          <a:ext uri="{FF2B5EF4-FFF2-40B4-BE49-F238E27FC236}">
                            <a16:creationId xmlns:a16="http://schemas.microsoft.com/office/drawing/2014/main" id="{52DF5574-2E07-45C2-938F-5E9AFEB68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018" y="460271"/>
                        <a:ext cx="30289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4A1D035E-0BD7-4DB9-8A1B-DCD262652F03}"/>
              </a:ext>
            </a:extLst>
          </p:cNvPr>
          <p:cNvGraphicFramePr>
            <a:graphicFrameLocks noChangeAspect="1"/>
          </p:cNvGraphicFramePr>
          <p:nvPr>
            <p:extLst>
              <p:ext uri="{D42A27DB-BD31-4B8C-83A1-F6EECF244321}">
                <p14:modId xmlns:p14="http://schemas.microsoft.com/office/powerpoint/2010/main" val="420446064"/>
              </p:ext>
            </p:extLst>
          </p:nvPr>
        </p:nvGraphicFramePr>
        <p:xfrm>
          <a:off x="333375" y="4279902"/>
          <a:ext cx="3116263" cy="588962"/>
        </p:xfrm>
        <a:graphic>
          <a:graphicData uri="http://schemas.openxmlformats.org/presentationml/2006/ole">
            <mc:AlternateContent xmlns:mc="http://schemas.openxmlformats.org/markup-compatibility/2006">
              <mc:Choice xmlns:v="urn:schemas-microsoft-com:vml" Requires="v">
                <p:oleObj name="Equation" r:id="rId6" imgW="1345616" imgH="253890" progId="Equation.DSMT4">
                  <p:embed/>
                </p:oleObj>
              </mc:Choice>
              <mc:Fallback>
                <p:oleObj name="Equation" r:id="rId6" imgW="1345616" imgH="253890" progId="Equation.DSMT4">
                  <p:embed/>
                  <p:pic>
                    <p:nvPicPr>
                      <p:cNvPr id="17" name="Object 16">
                        <a:extLst>
                          <a:ext uri="{FF2B5EF4-FFF2-40B4-BE49-F238E27FC236}">
                            <a16:creationId xmlns:a16="http://schemas.microsoft.com/office/drawing/2014/main" id="{4A1D035E-0BD7-4DB9-8A1B-DCD262652F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 y="4279902"/>
                        <a:ext cx="311626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CBA22C8F-7795-4E13-8F76-B906A0B95257}"/>
              </a:ext>
            </a:extLst>
          </p:cNvPr>
          <p:cNvGraphicFramePr>
            <a:graphicFrameLocks noChangeAspect="1"/>
          </p:cNvGraphicFramePr>
          <p:nvPr>
            <p:extLst>
              <p:ext uri="{D42A27DB-BD31-4B8C-83A1-F6EECF244321}">
                <p14:modId xmlns:p14="http://schemas.microsoft.com/office/powerpoint/2010/main" val="841567798"/>
              </p:ext>
            </p:extLst>
          </p:nvPr>
        </p:nvGraphicFramePr>
        <p:xfrm>
          <a:off x="3637201" y="4157902"/>
          <a:ext cx="1943100" cy="898886"/>
        </p:xfrm>
        <a:graphic>
          <a:graphicData uri="http://schemas.openxmlformats.org/presentationml/2006/ole">
            <mc:AlternateContent xmlns:mc="http://schemas.openxmlformats.org/markup-compatibility/2006">
              <mc:Choice xmlns:v="urn:schemas-microsoft-com:vml" Requires="v">
                <p:oleObj name="Equation" r:id="rId8" imgW="990360" imgH="457200" progId="Equation.DSMT4">
                  <p:embed/>
                </p:oleObj>
              </mc:Choice>
              <mc:Fallback>
                <p:oleObj name="Equation" r:id="rId8" imgW="990360" imgH="457200" progId="Equation.DSMT4">
                  <p:embed/>
                  <p:pic>
                    <p:nvPicPr>
                      <p:cNvPr id="18" name="Object 17">
                        <a:extLst>
                          <a:ext uri="{FF2B5EF4-FFF2-40B4-BE49-F238E27FC236}">
                            <a16:creationId xmlns:a16="http://schemas.microsoft.com/office/drawing/2014/main" id="{CBA22C8F-7795-4E13-8F76-B906A0B95257}"/>
                          </a:ext>
                        </a:extLst>
                      </p:cNvPr>
                      <p:cNvPicPr>
                        <a:picLocks noChangeAspect="1" noChangeArrowheads="1"/>
                      </p:cNvPicPr>
                      <p:nvPr/>
                    </p:nvPicPr>
                    <p:blipFill>
                      <a:blip r:embed="rId9"/>
                      <a:srcRect/>
                      <a:stretch>
                        <a:fillRect/>
                      </a:stretch>
                    </p:blipFill>
                    <p:spPr bwMode="auto">
                      <a:xfrm>
                        <a:off x="3637201" y="4157902"/>
                        <a:ext cx="1943100" cy="898886"/>
                      </a:xfrm>
                      <a:prstGeom prst="rect">
                        <a:avLst/>
                      </a:prstGeom>
                      <a:noFill/>
                      <a:ln>
                        <a:noFill/>
                      </a:ln>
                    </p:spPr>
                  </p:pic>
                </p:oleObj>
              </mc:Fallback>
            </mc:AlternateContent>
          </a:graphicData>
        </a:graphic>
      </p:graphicFrame>
      <p:graphicFrame>
        <p:nvGraphicFramePr>
          <p:cNvPr id="19" name="Object 18">
            <a:extLst>
              <a:ext uri="{FF2B5EF4-FFF2-40B4-BE49-F238E27FC236}">
                <a16:creationId xmlns:a16="http://schemas.microsoft.com/office/drawing/2014/main" id="{65BE477B-6E83-4EAC-A0EB-9C545F8EEE2C}"/>
              </a:ext>
            </a:extLst>
          </p:cNvPr>
          <p:cNvGraphicFramePr>
            <a:graphicFrameLocks noChangeAspect="1"/>
          </p:cNvGraphicFramePr>
          <p:nvPr>
            <p:extLst>
              <p:ext uri="{D42A27DB-BD31-4B8C-83A1-F6EECF244321}">
                <p14:modId xmlns:p14="http://schemas.microsoft.com/office/powerpoint/2010/main" val="587531007"/>
              </p:ext>
            </p:extLst>
          </p:nvPr>
        </p:nvGraphicFramePr>
        <p:xfrm>
          <a:off x="493549" y="5338867"/>
          <a:ext cx="4262437" cy="1058862"/>
        </p:xfrm>
        <a:graphic>
          <a:graphicData uri="http://schemas.openxmlformats.org/presentationml/2006/ole">
            <mc:AlternateContent xmlns:mc="http://schemas.openxmlformats.org/markup-compatibility/2006">
              <mc:Choice xmlns:v="urn:schemas-microsoft-com:vml" Requires="v">
                <p:oleObj name="Equation" r:id="rId10" imgW="1841500" imgH="457200" progId="Equation.DSMT4">
                  <p:embed/>
                </p:oleObj>
              </mc:Choice>
              <mc:Fallback>
                <p:oleObj name="Equation" r:id="rId10" imgW="1841500" imgH="457200" progId="Equation.DSMT4">
                  <p:embed/>
                  <p:pic>
                    <p:nvPicPr>
                      <p:cNvPr id="19" name="Object 18">
                        <a:extLst>
                          <a:ext uri="{FF2B5EF4-FFF2-40B4-BE49-F238E27FC236}">
                            <a16:creationId xmlns:a16="http://schemas.microsoft.com/office/drawing/2014/main" id="{65BE477B-6E83-4EAC-A0EB-9C545F8EEE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549" y="5338867"/>
                        <a:ext cx="42624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a:extLst>
              <a:ext uri="{FF2B5EF4-FFF2-40B4-BE49-F238E27FC236}">
                <a16:creationId xmlns:a16="http://schemas.microsoft.com/office/drawing/2014/main" id="{FF2142E7-A096-4518-AACB-B73F20008E89}"/>
              </a:ext>
            </a:extLst>
          </p:cNvPr>
          <p:cNvSpPr txBox="1">
            <a:spLocks noChangeArrowheads="1"/>
          </p:cNvSpPr>
          <p:nvPr/>
        </p:nvSpPr>
        <p:spPr bwMode="auto">
          <a:xfrm>
            <a:off x="2777242" y="5288364"/>
            <a:ext cx="3616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Power: The ability to reject Ho when it is false</a:t>
            </a:r>
          </a:p>
        </p:txBody>
      </p:sp>
      <p:sp>
        <p:nvSpPr>
          <p:cNvPr id="2" name="TextBox 1">
            <a:extLst>
              <a:ext uri="{FF2B5EF4-FFF2-40B4-BE49-F238E27FC236}">
                <a16:creationId xmlns:a16="http://schemas.microsoft.com/office/drawing/2014/main" id="{D0E052C8-FE88-AAE6-F0AA-0A30921A8E78}"/>
              </a:ext>
            </a:extLst>
          </p:cNvPr>
          <p:cNvSpPr txBox="1">
            <a:spLocks noChangeArrowheads="1"/>
          </p:cNvSpPr>
          <p:nvPr/>
        </p:nvSpPr>
        <p:spPr bwMode="auto">
          <a:xfrm>
            <a:off x="7600950" y="1046271"/>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Significance Level</a:t>
            </a:r>
          </a:p>
        </p:txBody>
      </p:sp>
      <p:graphicFrame>
        <p:nvGraphicFramePr>
          <p:cNvPr id="3" name="Object 2">
            <a:extLst>
              <a:ext uri="{FF2B5EF4-FFF2-40B4-BE49-F238E27FC236}">
                <a16:creationId xmlns:a16="http://schemas.microsoft.com/office/drawing/2014/main" id="{F1BB3A74-90BF-18CD-D19D-8F13D881B0B9}"/>
              </a:ext>
            </a:extLst>
          </p:cNvPr>
          <p:cNvGraphicFramePr>
            <a:graphicFrameLocks noChangeAspect="1"/>
          </p:cNvGraphicFramePr>
          <p:nvPr>
            <p:extLst>
              <p:ext uri="{D42A27DB-BD31-4B8C-83A1-F6EECF244321}">
                <p14:modId xmlns:p14="http://schemas.microsoft.com/office/powerpoint/2010/main" val="2067672977"/>
              </p:ext>
            </p:extLst>
          </p:nvPr>
        </p:nvGraphicFramePr>
        <p:xfrm>
          <a:off x="7546515" y="1544055"/>
          <a:ext cx="4351338" cy="647700"/>
        </p:xfrm>
        <a:graphic>
          <a:graphicData uri="http://schemas.openxmlformats.org/presentationml/2006/ole">
            <mc:AlternateContent xmlns:mc="http://schemas.openxmlformats.org/markup-compatibility/2006">
              <mc:Choice xmlns:v="urn:schemas-microsoft-com:vml" Requires="v">
                <p:oleObj name="Equation" r:id="rId12" imgW="1879560" imgH="279360" progId="Equation.DSMT4">
                  <p:embed/>
                </p:oleObj>
              </mc:Choice>
              <mc:Fallback>
                <p:oleObj name="Equation" r:id="rId12" imgW="1879560" imgH="279360" progId="Equation.DSMT4">
                  <p:embed/>
                  <p:pic>
                    <p:nvPicPr>
                      <p:cNvPr id="3" name="Object 2">
                        <a:extLst>
                          <a:ext uri="{FF2B5EF4-FFF2-40B4-BE49-F238E27FC236}">
                            <a16:creationId xmlns:a16="http://schemas.microsoft.com/office/drawing/2014/main" id="{F1BB3A74-90BF-18CD-D19D-8F13D881B0B9}"/>
                          </a:ext>
                        </a:extLst>
                      </p:cNvPr>
                      <p:cNvPicPr>
                        <a:picLocks noChangeAspect="1" noChangeArrowheads="1"/>
                      </p:cNvPicPr>
                      <p:nvPr/>
                    </p:nvPicPr>
                    <p:blipFill>
                      <a:blip r:embed="rId13"/>
                      <a:srcRect/>
                      <a:stretch>
                        <a:fillRect/>
                      </a:stretch>
                    </p:blipFill>
                    <p:spPr bwMode="auto">
                      <a:xfrm>
                        <a:off x="7546515" y="1544055"/>
                        <a:ext cx="4351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C7457CEB-AA38-695E-EFA9-867B380CA4A6}"/>
              </a:ext>
            </a:extLst>
          </p:cNvPr>
          <p:cNvGraphicFramePr>
            <a:graphicFrameLocks noChangeAspect="1"/>
          </p:cNvGraphicFramePr>
          <p:nvPr>
            <p:extLst>
              <p:ext uri="{D42A27DB-BD31-4B8C-83A1-F6EECF244321}">
                <p14:modId xmlns:p14="http://schemas.microsoft.com/office/powerpoint/2010/main" val="2519432766"/>
              </p:ext>
            </p:extLst>
          </p:nvPr>
        </p:nvGraphicFramePr>
        <p:xfrm>
          <a:off x="5601646" y="4250533"/>
          <a:ext cx="6115050" cy="647700"/>
        </p:xfrm>
        <a:graphic>
          <a:graphicData uri="http://schemas.openxmlformats.org/presentationml/2006/ole">
            <mc:AlternateContent xmlns:mc="http://schemas.openxmlformats.org/markup-compatibility/2006">
              <mc:Choice xmlns:v="urn:schemas-microsoft-com:vml" Requires="v">
                <p:oleObj name="Equation" r:id="rId14" imgW="2641320" imgH="279360" progId="Equation.DSMT4">
                  <p:embed/>
                </p:oleObj>
              </mc:Choice>
              <mc:Fallback>
                <p:oleObj name="Equation" r:id="rId14" imgW="2641320" imgH="279360" progId="Equation.DSMT4">
                  <p:embed/>
                  <p:pic>
                    <p:nvPicPr>
                      <p:cNvPr id="4" name="Object 3">
                        <a:extLst>
                          <a:ext uri="{FF2B5EF4-FFF2-40B4-BE49-F238E27FC236}">
                            <a16:creationId xmlns:a16="http://schemas.microsoft.com/office/drawing/2014/main" id="{C7457CEB-AA38-695E-EFA9-867B380CA4A6}"/>
                          </a:ext>
                        </a:extLst>
                      </p:cNvPr>
                      <p:cNvPicPr>
                        <a:picLocks noChangeAspect="1" noChangeArrowheads="1"/>
                      </p:cNvPicPr>
                      <p:nvPr/>
                    </p:nvPicPr>
                    <p:blipFill>
                      <a:blip r:embed="rId15"/>
                      <a:srcRect/>
                      <a:stretch>
                        <a:fillRect/>
                      </a:stretch>
                    </p:blipFill>
                    <p:spPr bwMode="auto">
                      <a:xfrm>
                        <a:off x="5601646" y="4250533"/>
                        <a:ext cx="6115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5AB13FE5-6A9B-C672-D568-E5B5690B16F1}"/>
              </a:ext>
            </a:extLst>
          </p:cNvPr>
          <p:cNvGraphicFramePr>
            <a:graphicFrameLocks noChangeAspect="1"/>
          </p:cNvGraphicFramePr>
          <p:nvPr>
            <p:extLst>
              <p:ext uri="{D42A27DB-BD31-4B8C-83A1-F6EECF244321}">
                <p14:modId xmlns:p14="http://schemas.microsoft.com/office/powerpoint/2010/main" val="3676278634"/>
              </p:ext>
            </p:extLst>
          </p:nvPr>
        </p:nvGraphicFramePr>
        <p:xfrm>
          <a:off x="5372597" y="5763627"/>
          <a:ext cx="5262562" cy="647700"/>
        </p:xfrm>
        <a:graphic>
          <a:graphicData uri="http://schemas.openxmlformats.org/presentationml/2006/ole">
            <mc:AlternateContent xmlns:mc="http://schemas.openxmlformats.org/markup-compatibility/2006">
              <mc:Choice xmlns:v="urn:schemas-microsoft-com:vml" Requires="v">
                <p:oleObj name="Equation" r:id="rId16" imgW="2273040" imgH="279360" progId="Equation.DSMT4">
                  <p:embed/>
                </p:oleObj>
              </mc:Choice>
              <mc:Fallback>
                <p:oleObj name="Equation" r:id="rId16" imgW="2273040" imgH="279360" progId="Equation.DSMT4">
                  <p:embed/>
                  <p:pic>
                    <p:nvPicPr>
                      <p:cNvPr id="8" name="Object 7">
                        <a:extLst>
                          <a:ext uri="{FF2B5EF4-FFF2-40B4-BE49-F238E27FC236}">
                            <a16:creationId xmlns:a16="http://schemas.microsoft.com/office/drawing/2014/main" id="{5AB13FE5-6A9B-C672-D568-E5B5690B16F1}"/>
                          </a:ext>
                        </a:extLst>
                      </p:cNvPr>
                      <p:cNvPicPr>
                        <a:picLocks noChangeAspect="1" noChangeArrowheads="1"/>
                      </p:cNvPicPr>
                      <p:nvPr/>
                    </p:nvPicPr>
                    <p:blipFill>
                      <a:blip r:embed="rId17"/>
                      <a:srcRect/>
                      <a:stretch>
                        <a:fillRect/>
                      </a:stretch>
                    </p:blipFill>
                    <p:spPr bwMode="auto">
                      <a:xfrm>
                        <a:off x="5372597" y="5763627"/>
                        <a:ext cx="5262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1F65-01FF-4120-9C60-361F70162814}"/>
              </a:ext>
            </a:extLst>
          </p:cNvPr>
          <p:cNvSpPr>
            <a:spLocks noGrp="1"/>
          </p:cNvSpPr>
          <p:nvPr>
            <p:ph type="title"/>
          </p:nvPr>
        </p:nvSpPr>
        <p:spPr>
          <a:xfrm>
            <a:off x="30480" y="-25554"/>
            <a:ext cx="12049760" cy="564034"/>
          </a:xfrm>
        </p:spPr>
        <p:txBody>
          <a:bodyPr>
            <a:normAutofit/>
          </a:bodyPr>
          <a:lstStyle/>
          <a:p>
            <a:pPr eaLnBrk="1" fontAlgn="auto" hangingPunct="1">
              <a:spcAft>
                <a:spcPts val="0"/>
              </a:spcAft>
              <a:defRPr/>
            </a:pPr>
            <a:r>
              <a:rPr lang="en-CA" sz="2000" dirty="0"/>
              <a:t>Ex) Indicate the  Type 1 and Type 2 error for each scenario.  Justify Which is more serious.</a:t>
            </a:r>
          </a:p>
        </p:txBody>
      </p:sp>
      <p:sp>
        <p:nvSpPr>
          <p:cNvPr id="17411" name="Content Placeholder 2">
            <a:extLst>
              <a:ext uri="{FF2B5EF4-FFF2-40B4-BE49-F238E27FC236}">
                <a16:creationId xmlns:a16="http://schemas.microsoft.com/office/drawing/2014/main" id="{2013DFDC-E780-4180-A19E-241146FCB45F}"/>
              </a:ext>
            </a:extLst>
          </p:cNvPr>
          <p:cNvSpPr>
            <a:spLocks noGrp="1"/>
          </p:cNvSpPr>
          <p:nvPr>
            <p:ph sz="quarter" idx="1"/>
          </p:nvPr>
        </p:nvSpPr>
        <p:spPr>
          <a:xfrm>
            <a:off x="304800" y="749161"/>
            <a:ext cx="11297919" cy="1345310"/>
          </a:xfrm>
        </p:spPr>
        <p:txBody>
          <a:bodyPr/>
          <a:lstStyle/>
          <a:p>
            <a:pPr marL="514350" indent="-514350" algn="just" eaLnBrk="1" hangingPunct="1">
              <a:spcBef>
                <a:spcPts val="0"/>
              </a:spcBef>
              <a:buNone/>
            </a:pPr>
            <a:r>
              <a:rPr lang="en-CA" altLang="en-US" sz="2000" dirty="0"/>
              <a:t>A hospital monitors paramedic response times and the average response time was 6.7minutes (</a:t>
            </a:r>
            <a:r>
              <a:rPr lang="en-CA" altLang="en-US" sz="2000" dirty="0" err="1"/>
              <a:t>sd</a:t>
            </a:r>
            <a:r>
              <a:rPr lang="en-CA" altLang="en-US" sz="2000" dirty="0"/>
              <a:t>=2 min).  This year a sample of 400 responses had an average of 6.48 minutes.  The hospital wants evidence that response times have decreased?</a:t>
            </a:r>
          </a:p>
        </p:txBody>
      </p:sp>
      <p:sp>
        <p:nvSpPr>
          <p:cNvPr id="17412" name="Content Placeholder 2">
            <a:extLst>
              <a:ext uri="{FF2B5EF4-FFF2-40B4-BE49-F238E27FC236}">
                <a16:creationId xmlns:a16="http://schemas.microsoft.com/office/drawing/2014/main" id="{D21876FF-D8FB-4AE2-99EA-66650C5211ED}"/>
              </a:ext>
            </a:extLst>
          </p:cNvPr>
          <p:cNvSpPr txBox="1">
            <a:spLocks/>
          </p:cNvSpPr>
          <p:nvPr/>
        </p:nvSpPr>
        <p:spPr bwMode="auto">
          <a:xfrm>
            <a:off x="182880" y="3810248"/>
            <a:ext cx="11551920" cy="111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ts val="0"/>
              </a:spcBef>
              <a:buNone/>
            </a:pPr>
            <a:r>
              <a:rPr lang="en-CA" altLang="en-US" sz="2100" dirty="0"/>
              <a:t>Will reducing humidity affect light bulb life expectancy.  A school is investing in a new $2000 dehumidifier and monitor the changes in projector bulb longevity. Average bulb life expectancy is 8000 hours.  </a:t>
            </a:r>
          </a:p>
        </p:txBody>
      </p:sp>
      <p:sp>
        <p:nvSpPr>
          <p:cNvPr id="5" name="TextBox 4">
            <a:extLst>
              <a:ext uri="{FF2B5EF4-FFF2-40B4-BE49-F238E27FC236}">
                <a16:creationId xmlns:a16="http://schemas.microsoft.com/office/drawing/2014/main" id="{76CD1C06-4274-4224-AB8C-64663C299199}"/>
              </a:ext>
            </a:extLst>
          </p:cNvPr>
          <p:cNvSpPr txBox="1">
            <a:spLocks noChangeArrowheads="1"/>
          </p:cNvSpPr>
          <p:nvPr/>
        </p:nvSpPr>
        <p:spPr bwMode="auto">
          <a:xfrm>
            <a:off x="356557" y="1891271"/>
            <a:ext cx="4169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Type I error: Ho is true but we reject it.</a:t>
            </a:r>
          </a:p>
        </p:txBody>
      </p:sp>
      <p:sp>
        <p:nvSpPr>
          <p:cNvPr id="6" name="TextBox 5">
            <a:extLst>
              <a:ext uri="{FF2B5EF4-FFF2-40B4-BE49-F238E27FC236}">
                <a16:creationId xmlns:a16="http://schemas.microsoft.com/office/drawing/2014/main" id="{7C8D69D3-ED7F-4D16-8BD6-7164F540E119}"/>
              </a:ext>
            </a:extLst>
          </p:cNvPr>
          <p:cNvSpPr txBox="1">
            <a:spLocks noChangeArrowheads="1"/>
          </p:cNvSpPr>
          <p:nvPr/>
        </p:nvSpPr>
        <p:spPr bwMode="auto">
          <a:xfrm>
            <a:off x="335280" y="2341884"/>
            <a:ext cx="5547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avg paramedic response time is equal to 6.7min but we think it is faster (less time).  </a:t>
            </a:r>
          </a:p>
        </p:txBody>
      </p:sp>
      <p:sp>
        <p:nvSpPr>
          <p:cNvPr id="7" name="TextBox 6">
            <a:extLst>
              <a:ext uri="{FF2B5EF4-FFF2-40B4-BE49-F238E27FC236}">
                <a16:creationId xmlns:a16="http://schemas.microsoft.com/office/drawing/2014/main" id="{320DC789-261D-4A8A-9607-059AEC0597EF}"/>
              </a:ext>
            </a:extLst>
          </p:cNvPr>
          <p:cNvSpPr txBox="1">
            <a:spLocks noChangeArrowheads="1"/>
          </p:cNvSpPr>
          <p:nvPr/>
        </p:nvSpPr>
        <p:spPr bwMode="auto">
          <a:xfrm>
            <a:off x="274991" y="2989129"/>
            <a:ext cx="4417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Consequence: patience requiring paramedic support may not get it in time</a:t>
            </a:r>
          </a:p>
        </p:txBody>
      </p:sp>
      <p:sp>
        <p:nvSpPr>
          <p:cNvPr id="8" name="TextBox 7">
            <a:extLst>
              <a:ext uri="{FF2B5EF4-FFF2-40B4-BE49-F238E27FC236}">
                <a16:creationId xmlns:a16="http://schemas.microsoft.com/office/drawing/2014/main" id="{976E5820-C928-48BD-9C91-C932E2D7EC39}"/>
              </a:ext>
            </a:extLst>
          </p:cNvPr>
          <p:cNvSpPr txBox="1">
            <a:spLocks noChangeArrowheads="1"/>
          </p:cNvSpPr>
          <p:nvPr/>
        </p:nvSpPr>
        <p:spPr bwMode="auto">
          <a:xfrm>
            <a:off x="6023920" y="1846343"/>
            <a:ext cx="5680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900" dirty="0">
                <a:solidFill>
                  <a:srgbClr val="FF0000"/>
                </a:solidFill>
              </a:rPr>
              <a:t>Type II error: Ho is false but we fail to reject it </a:t>
            </a:r>
          </a:p>
        </p:txBody>
      </p:sp>
      <p:sp>
        <p:nvSpPr>
          <p:cNvPr id="9" name="TextBox 8">
            <a:extLst>
              <a:ext uri="{FF2B5EF4-FFF2-40B4-BE49-F238E27FC236}">
                <a16:creationId xmlns:a16="http://schemas.microsoft.com/office/drawing/2014/main" id="{C821D150-D382-4CD0-8C6C-F31AFCEF347B}"/>
              </a:ext>
            </a:extLst>
          </p:cNvPr>
          <p:cNvSpPr txBox="1">
            <a:spLocks noChangeArrowheads="1"/>
          </p:cNvSpPr>
          <p:nvPr/>
        </p:nvSpPr>
        <p:spPr bwMode="auto">
          <a:xfrm>
            <a:off x="6036950" y="2247087"/>
            <a:ext cx="51593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900" dirty="0">
                <a:solidFill>
                  <a:srgbClr val="FF0000"/>
                </a:solidFill>
              </a:rPr>
              <a:t>The avg response time is actually faster but we think it’s still 6.7min.</a:t>
            </a:r>
          </a:p>
        </p:txBody>
      </p:sp>
      <p:sp>
        <p:nvSpPr>
          <p:cNvPr id="10" name="TextBox 9">
            <a:extLst>
              <a:ext uri="{FF2B5EF4-FFF2-40B4-BE49-F238E27FC236}">
                <a16:creationId xmlns:a16="http://schemas.microsoft.com/office/drawing/2014/main" id="{2A6F6417-8986-46B8-B524-1C77F459793C}"/>
              </a:ext>
            </a:extLst>
          </p:cNvPr>
          <p:cNvSpPr txBox="1">
            <a:spLocks noChangeArrowheads="1"/>
          </p:cNvSpPr>
          <p:nvPr/>
        </p:nvSpPr>
        <p:spPr bwMode="auto">
          <a:xfrm>
            <a:off x="6044238" y="2956376"/>
            <a:ext cx="56905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700" dirty="0" err="1">
                <a:solidFill>
                  <a:srgbClr val="FF0000"/>
                </a:solidFill>
              </a:rPr>
              <a:t>Conseq</a:t>
            </a:r>
            <a:r>
              <a:rPr lang="en-CA" altLang="en-US" sz="1700" dirty="0">
                <a:solidFill>
                  <a:srgbClr val="FF0000"/>
                </a:solidFill>
              </a:rPr>
              <a:t>: Hospital may allocate unnecessary resource to train paramedics to improve response time.  </a:t>
            </a:r>
          </a:p>
        </p:txBody>
      </p:sp>
      <p:sp>
        <p:nvSpPr>
          <p:cNvPr id="12" name="TextBox 11">
            <a:extLst>
              <a:ext uri="{FF2B5EF4-FFF2-40B4-BE49-F238E27FC236}">
                <a16:creationId xmlns:a16="http://schemas.microsoft.com/office/drawing/2014/main" id="{70DC4BF7-92A7-4094-A3F9-43107FD8FF37}"/>
              </a:ext>
            </a:extLst>
          </p:cNvPr>
          <p:cNvSpPr txBox="1">
            <a:spLocks noChangeArrowheads="1"/>
          </p:cNvSpPr>
          <p:nvPr/>
        </p:nvSpPr>
        <p:spPr bwMode="auto">
          <a:xfrm>
            <a:off x="290196" y="4923977"/>
            <a:ext cx="5704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Ho: Light bulb life expectancy is 8000 hours with dehumidifier</a:t>
            </a:r>
            <a:br>
              <a:rPr lang="en-CA" altLang="en-US" dirty="0">
                <a:solidFill>
                  <a:srgbClr val="FF0000"/>
                </a:solidFill>
              </a:rPr>
            </a:br>
            <a:r>
              <a:rPr lang="en-CA" altLang="en-US" dirty="0">
                <a:solidFill>
                  <a:srgbClr val="FF0000"/>
                </a:solidFill>
              </a:rPr>
              <a:t>Type I error: Dehumidifiers do not increase light bulb life but we think it does. </a:t>
            </a:r>
          </a:p>
        </p:txBody>
      </p:sp>
      <p:sp>
        <p:nvSpPr>
          <p:cNvPr id="13" name="TextBox 12">
            <a:extLst>
              <a:ext uri="{FF2B5EF4-FFF2-40B4-BE49-F238E27FC236}">
                <a16:creationId xmlns:a16="http://schemas.microsoft.com/office/drawing/2014/main" id="{0E44FD6D-5235-49FF-AE74-82CB4AAB8AFA}"/>
              </a:ext>
            </a:extLst>
          </p:cNvPr>
          <p:cNvSpPr txBox="1">
            <a:spLocks noChangeArrowheads="1"/>
          </p:cNvSpPr>
          <p:nvPr/>
        </p:nvSpPr>
        <p:spPr bwMode="auto">
          <a:xfrm>
            <a:off x="291020" y="6136313"/>
            <a:ext cx="5114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err="1">
                <a:solidFill>
                  <a:srgbClr val="FF0000"/>
                </a:solidFill>
              </a:rPr>
              <a:t>Conseq</a:t>
            </a:r>
            <a:r>
              <a:rPr lang="en-CA" altLang="en-US" dirty="0">
                <a:solidFill>
                  <a:srgbClr val="FF0000"/>
                </a:solidFill>
              </a:rPr>
              <a:t>: we waste money on an expensive dehumidifier</a:t>
            </a:r>
          </a:p>
        </p:txBody>
      </p:sp>
      <p:sp>
        <p:nvSpPr>
          <p:cNvPr id="14" name="TextBox 13">
            <a:extLst>
              <a:ext uri="{FF2B5EF4-FFF2-40B4-BE49-F238E27FC236}">
                <a16:creationId xmlns:a16="http://schemas.microsoft.com/office/drawing/2014/main" id="{0C5FF2C7-2CCF-4B3F-BE04-5C088B85217E}"/>
              </a:ext>
            </a:extLst>
          </p:cNvPr>
          <p:cNvSpPr txBox="1">
            <a:spLocks noChangeArrowheads="1"/>
          </p:cNvSpPr>
          <p:nvPr/>
        </p:nvSpPr>
        <p:spPr bwMode="auto">
          <a:xfrm>
            <a:off x="6014846" y="4913816"/>
            <a:ext cx="4443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Type II error: Dehumidifiers do increase light bulb life but we don’t think it does</a:t>
            </a:r>
          </a:p>
        </p:txBody>
      </p:sp>
      <p:sp>
        <p:nvSpPr>
          <p:cNvPr id="16" name="TextBox 15">
            <a:extLst>
              <a:ext uri="{FF2B5EF4-FFF2-40B4-BE49-F238E27FC236}">
                <a16:creationId xmlns:a16="http://schemas.microsoft.com/office/drawing/2014/main" id="{95956DCE-5B6F-4DB9-B84A-AFB9477FB54A}"/>
              </a:ext>
            </a:extLst>
          </p:cNvPr>
          <p:cNvSpPr txBox="1">
            <a:spLocks noChangeArrowheads="1"/>
          </p:cNvSpPr>
          <p:nvPr/>
        </p:nvSpPr>
        <p:spPr bwMode="auto">
          <a:xfrm>
            <a:off x="6023920" y="5709242"/>
            <a:ext cx="56092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err="1">
                <a:solidFill>
                  <a:srgbClr val="FF0000"/>
                </a:solidFill>
              </a:rPr>
              <a:t>Conseq</a:t>
            </a:r>
            <a:r>
              <a:rPr lang="en-CA" altLang="en-US" dirty="0">
                <a:solidFill>
                  <a:srgbClr val="FF0000"/>
                </a:solidFill>
              </a:rPr>
              <a:t>: We don’t invest in a dehumidifier and light bulb expectancy decreases.  Cost more money to buy more expensive light bulbs (~$500each)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EC513-D65C-62F2-9C65-09E6F3CAEDAF}"/>
              </a:ext>
            </a:extLst>
          </p:cNvPr>
          <p:cNvSpPr>
            <a:spLocks noGrp="1"/>
          </p:cNvSpPr>
          <p:nvPr>
            <p:ph sz="quarter" idx="1"/>
          </p:nvPr>
        </p:nvSpPr>
        <p:spPr>
          <a:xfrm>
            <a:off x="399392" y="170793"/>
            <a:ext cx="11277600" cy="4233041"/>
          </a:xfrm>
        </p:spPr>
        <p:txBody>
          <a:bodyPr/>
          <a:lstStyle/>
          <a:p>
            <a:pPr marL="0" indent="0">
              <a:buNone/>
            </a:pPr>
            <a:r>
              <a:rPr lang="en-US" sz="2200" dirty="0"/>
              <a:t>Ex: A clean air standard requires that vehicle exhaust emissions not exceed specified limits for various pollutants. Many states require cars be tested annually to be sure they meet these standards. Suppose state regulators double check a random sample of cars that a suspect repair shop has certified as okay. They will revoke the shop’s license if they find significant evidence that the shop is certifying vehicles that do not meet standards. </a:t>
            </a:r>
            <a:br>
              <a:rPr lang="en-US" sz="2200" dirty="0"/>
            </a:br>
            <a:r>
              <a:rPr lang="en-US" sz="2200" dirty="0"/>
              <a:t>a) What are the null and alternative hypotheses? </a:t>
            </a:r>
            <a:br>
              <a:rPr lang="en-US" sz="2200" dirty="0"/>
            </a:br>
            <a:r>
              <a:rPr lang="en-US" sz="2200" dirty="0"/>
              <a:t>b) In this context, what is a Type I error? </a:t>
            </a:r>
            <a:br>
              <a:rPr lang="en-US" sz="2200" dirty="0"/>
            </a:br>
            <a:r>
              <a:rPr lang="en-US" sz="2200" dirty="0"/>
              <a:t>c) In this context, what is a Type II error? </a:t>
            </a:r>
            <a:br>
              <a:rPr lang="en-US" sz="2200" dirty="0"/>
            </a:br>
            <a:r>
              <a:rPr lang="en-US" sz="2200" dirty="0"/>
              <a:t>d) Which type of error would the shop’s owner consider more serious? Why? </a:t>
            </a:r>
            <a:br>
              <a:rPr lang="en-US" sz="2200" dirty="0"/>
            </a:br>
            <a:r>
              <a:rPr lang="en-US" sz="2200" dirty="0"/>
              <a:t>e) Which type of error might environmentalists consider more serious? Why? </a:t>
            </a:r>
          </a:p>
        </p:txBody>
      </p:sp>
    </p:spTree>
    <p:custDataLst>
      <p:tags r:id="rId1"/>
    </p:custDataLst>
    <p:extLst>
      <p:ext uri="{BB962C8B-B14F-4D97-AF65-F5344CB8AC3E}">
        <p14:creationId xmlns:p14="http://schemas.microsoft.com/office/powerpoint/2010/main" val="422504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7D0134-895C-FB59-0A16-071F6008939F}"/>
              </a:ext>
            </a:extLst>
          </p:cNvPr>
          <p:cNvSpPr txBox="1">
            <a:spLocks noGrp="1"/>
          </p:cNvSpPr>
          <p:nvPr>
            <p:ph sz="quarter" idx="1"/>
          </p:nvPr>
        </p:nvSpPr>
        <p:spPr>
          <a:xfrm>
            <a:off x="189185" y="160283"/>
            <a:ext cx="11719035" cy="3477875"/>
          </a:xfrm>
          <a:prstGeom prst="rect">
            <a:avLst/>
          </a:prstGeom>
          <a:noFill/>
        </p:spPr>
        <p:txBody>
          <a:bodyPr wrap="square">
            <a:spAutoFit/>
          </a:bodyPr>
          <a:lstStyle/>
          <a:p>
            <a:pPr marL="0" indent="0">
              <a:buNone/>
            </a:pPr>
            <a:r>
              <a:rPr lang="en-US" sz="2200" b="0" i="0" dirty="0">
                <a:solidFill>
                  <a:srgbClr val="000000"/>
                </a:solidFill>
                <a:effectLst/>
                <a:latin typeface="+mn-lt"/>
              </a:rPr>
              <a:t>Ex: “Red tide” is a bloom of poison-producing algae–a few different species of a class of plankton called dinoflagellates. When the weather and water conditions cause these blooms, shellfish such as clams living in the area develop dangerous levels of a paralysis-inducing toxin. In Massachusetts, the Division of Marine Fisheries (DMF) monitors levels of the toxin in shellfish by regular sampling of shellfish along the coastline. If the mean level of toxin in clams exceeds 800 </a:t>
            </a:r>
            <a:r>
              <a:rPr lang="en-US" sz="2200" b="0" i="0" dirty="0" err="1">
                <a:solidFill>
                  <a:srgbClr val="000000"/>
                </a:solidFill>
                <a:effectLst/>
                <a:latin typeface="+mn-lt"/>
              </a:rPr>
              <a:t>μg</a:t>
            </a:r>
            <a:r>
              <a:rPr lang="en-US" sz="2200" b="0" i="0" dirty="0">
                <a:solidFill>
                  <a:srgbClr val="000000"/>
                </a:solidFill>
                <a:effectLst/>
                <a:latin typeface="+mn-lt"/>
              </a:rPr>
              <a:t> (micrograms) of toxin per kg of clam meat in any area, clam harvesting is banned there until the bloom is over and levels of toxin in clams subside. </a:t>
            </a:r>
            <a:br>
              <a:rPr lang="en-US" sz="2200" b="0" i="0" dirty="0">
                <a:solidFill>
                  <a:srgbClr val="000000"/>
                </a:solidFill>
                <a:effectLst/>
                <a:latin typeface="+mn-lt"/>
              </a:rPr>
            </a:br>
            <a:r>
              <a:rPr lang="en-US" sz="2200" b="0" i="0" dirty="0">
                <a:solidFill>
                  <a:srgbClr val="000000"/>
                </a:solidFill>
                <a:effectLst/>
                <a:latin typeface="+mn-lt"/>
              </a:rPr>
              <a:t>State the Null and Alternative Hypothesis and then describe both a Type I and a Type II error in context.   State which error has the greater consequences.</a:t>
            </a:r>
            <a:endParaRPr lang="en-US" sz="2200" dirty="0">
              <a:latin typeface="+mn-lt"/>
            </a:endParaRPr>
          </a:p>
        </p:txBody>
      </p:sp>
    </p:spTree>
    <p:custDataLst>
      <p:tags r:id="rId1"/>
    </p:custDataLst>
    <p:extLst>
      <p:ext uri="{BB962C8B-B14F-4D97-AF65-F5344CB8AC3E}">
        <p14:creationId xmlns:p14="http://schemas.microsoft.com/office/powerpoint/2010/main" val="96097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6D62-A6EF-9E0E-8847-9BA14AF9F9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D3174A-943D-D7CB-7C41-DC003147ACA0}"/>
              </a:ext>
            </a:extLst>
          </p:cNvPr>
          <p:cNvSpPr>
            <a:spLocks noGrp="1"/>
          </p:cNvSpPr>
          <p:nvPr>
            <p:ph sz="quarter" idx="1"/>
          </p:nvPr>
        </p:nvSpPr>
        <p:spPr/>
        <p:txBody>
          <a:bodyPr/>
          <a:lstStyle/>
          <a:p>
            <a:endParaRPr lang="en-US"/>
          </a:p>
        </p:txBody>
      </p:sp>
      <p:pic>
        <p:nvPicPr>
          <p:cNvPr id="5" name="Picture 4">
            <a:extLst>
              <a:ext uri="{FF2B5EF4-FFF2-40B4-BE49-F238E27FC236}">
                <a16:creationId xmlns:a16="http://schemas.microsoft.com/office/drawing/2014/main" id="{D8F4876A-2B2A-0429-30F7-6366414DDCC0}"/>
              </a:ext>
            </a:extLst>
          </p:cNvPr>
          <p:cNvPicPr>
            <a:picLocks noChangeAspect="1"/>
          </p:cNvPicPr>
          <p:nvPr/>
        </p:nvPicPr>
        <p:blipFill>
          <a:blip r:embed="rId4"/>
          <a:stretch>
            <a:fillRect/>
          </a:stretch>
        </p:blipFill>
        <p:spPr>
          <a:xfrm>
            <a:off x="0" y="120980"/>
            <a:ext cx="12039546" cy="4076447"/>
          </a:xfrm>
          <a:prstGeom prst="rect">
            <a:avLst/>
          </a:prstGeom>
        </p:spPr>
      </p:pic>
    </p:spTree>
    <p:custDataLst>
      <p:tags r:id="rId1"/>
    </p:custDataLst>
    <p:extLst>
      <p:ext uri="{BB962C8B-B14F-4D97-AF65-F5344CB8AC3E}">
        <p14:creationId xmlns:p14="http://schemas.microsoft.com/office/powerpoint/2010/main" val="5131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F4C32-E13E-425A-ADA2-630564341006}"/>
              </a:ext>
            </a:extLst>
          </p:cNvPr>
          <p:cNvSpPr>
            <a:spLocks noGrp="1"/>
          </p:cNvSpPr>
          <p:nvPr>
            <p:ph sz="quarter" idx="1"/>
          </p:nvPr>
        </p:nvSpPr>
        <p:spPr>
          <a:xfrm>
            <a:off x="243840" y="635000"/>
            <a:ext cx="11358880" cy="909320"/>
          </a:xfrm>
        </p:spPr>
        <p:txBody>
          <a:bodyPr/>
          <a:lstStyle/>
          <a:p>
            <a:r>
              <a:rPr lang="en-US" sz="2200" dirty="0"/>
              <a:t>A type I error will only occur if the Null Hypothesis (Ho) is true</a:t>
            </a:r>
          </a:p>
          <a:p>
            <a:r>
              <a:rPr lang="en-US" sz="2200" dirty="0"/>
              <a:t>The probability of a T1 Error is equal to your significance level!! (SIMPLE!!)</a:t>
            </a:r>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C72CFD1C-0C8D-407B-A3D0-A8B68CD07138}"/>
                  </a:ext>
                </a:extLst>
              </p:cNvPr>
              <p:cNvSpPr txBox="1">
                <a:spLocks/>
              </p:cNvSpPr>
              <p:nvPr/>
            </p:nvSpPr>
            <p:spPr>
              <a:xfrm>
                <a:off x="270768" y="58614"/>
                <a:ext cx="10346432" cy="490066"/>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defRPr>
                </a:lvl2pPr>
                <a:lvl3pPr algn="l" rtl="0" eaLnBrk="0" fontAlgn="base" hangingPunct="0">
                  <a:spcBef>
                    <a:spcPct val="0"/>
                  </a:spcBef>
                  <a:spcAft>
                    <a:spcPct val="0"/>
                  </a:spcAft>
                  <a:defRPr sz="3000">
                    <a:solidFill>
                      <a:schemeClr val="tx2"/>
                    </a:solidFill>
                    <a:latin typeface="Century Schoolbook" panose="02040604050505020304" pitchFamily="18" charset="0"/>
                  </a:defRPr>
                </a:lvl3pPr>
                <a:lvl4pPr algn="l" rtl="0" eaLnBrk="0" fontAlgn="base" hangingPunct="0">
                  <a:spcBef>
                    <a:spcPct val="0"/>
                  </a:spcBef>
                  <a:spcAft>
                    <a:spcPct val="0"/>
                  </a:spcAft>
                  <a:defRPr sz="3000">
                    <a:solidFill>
                      <a:schemeClr val="tx2"/>
                    </a:solidFill>
                    <a:latin typeface="Century Schoolbook" panose="02040604050505020304" pitchFamily="18" charset="0"/>
                  </a:defRPr>
                </a:lvl4pPr>
                <a:lvl5pPr algn="l" rtl="0" eaLnBrk="0" fontAlgn="base" hangingPunct="0">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a:lstStyle>
              <a:p>
                <a:r>
                  <a:rPr lang="en-CA" sz="2800" dirty="0"/>
                  <a:t>Probabilities of a Type I Error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P</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1 </m:t>
                        </m:r>
                        <m:r>
                          <a:rPr lang="en-US" sz="2800" b="0" i="1" smtClean="0">
                            <a:latin typeface="Cambria Math" panose="02040503050406030204" pitchFamily="18" charset="0"/>
                            <a:ea typeface="Cambria Math" panose="02040503050406030204" pitchFamily="18" charset="0"/>
                          </a:rPr>
                          <m:t>𝐸𝑟𝑟𝑜𝑟</m:t>
                        </m:r>
                      </m:e>
                    </m:d>
                    <m:r>
                      <a:rPr lang="en-US" sz="2800" b="0" i="1" smtClean="0">
                        <a:latin typeface="Cambria Math" panose="02040503050406030204" pitchFamily="18" charset="0"/>
                        <a:ea typeface="Cambria Math" panose="02040503050406030204" pitchFamily="18" charset="0"/>
                      </a:rPr>
                      <m:t>=</m:t>
                    </m:r>
                    <m:r>
                      <a:rPr lang="en-CA" sz="2800" i="1">
                        <a:latin typeface="Cambria Math" panose="02040503050406030204" pitchFamily="18" charset="0"/>
                        <a:ea typeface="Cambria Math" panose="02040503050406030204" pitchFamily="18" charset="0"/>
                      </a:rPr>
                      <m:t>𝛼</m:t>
                    </m:r>
                  </m:oMath>
                </a14:m>
                <a:endParaRPr lang="en-CA" sz="2800" dirty="0"/>
              </a:p>
            </p:txBody>
          </p:sp>
        </mc:Choice>
        <mc:Fallback xmlns="">
          <p:sp>
            <p:nvSpPr>
              <p:cNvPr id="4" name="Title 1">
                <a:extLst>
                  <a:ext uri="{FF2B5EF4-FFF2-40B4-BE49-F238E27FC236}">
                    <a16:creationId xmlns:a16="http://schemas.microsoft.com/office/drawing/2014/main" id="{C72CFD1C-0C8D-407B-A3D0-A8B68CD07138}"/>
                  </a:ext>
                </a:extLst>
              </p:cNvPr>
              <p:cNvSpPr txBox="1">
                <a:spLocks noRot="1" noChangeAspect="1" noMove="1" noResize="1" noEditPoints="1" noAdjustHandles="1" noChangeArrowheads="1" noChangeShapeType="1" noTextEdit="1"/>
              </p:cNvSpPr>
              <p:nvPr/>
            </p:nvSpPr>
            <p:spPr>
              <a:xfrm>
                <a:off x="270768" y="58614"/>
                <a:ext cx="10346432" cy="490066"/>
              </a:xfrm>
              <a:prstGeom prst="rect">
                <a:avLst/>
              </a:prstGeom>
              <a:blipFill>
                <a:blip r:embed="rId4"/>
                <a:stretch>
                  <a:fillRect l="-1178" t="-18750"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B42E5CB-8055-4DF8-B8B7-985FE6D08E2F}"/>
                  </a:ext>
                </a:extLst>
              </p:cNvPr>
              <p:cNvSpPr txBox="1">
                <a:spLocks/>
              </p:cNvSpPr>
              <p:nvPr/>
            </p:nvSpPr>
            <p:spPr bwMode="auto">
              <a:xfrm>
                <a:off x="254000" y="1611782"/>
                <a:ext cx="11440160" cy="1659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200" dirty="0"/>
                  <a:t>Suppose this is the population                               </a:t>
                </a:r>
                <a14:m>
                  <m:oMath xmlns:m="http://schemas.openxmlformats.org/officeDocument/2006/math">
                    <m:r>
                      <a:rPr lang="en-CA" sz="2200" i="1">
                        <a:latin typeface="Cambria Math" panose="02040503050406030204" pitchFamily="18" charset="0"/>
                        <a:ea typeface="Cambria Math" panose="02040503050406030204" pitchFamily="18" charset="0"/>
                      </a:rPr>
                      <m:t>𝜇</m:t>
                    </m:r>
                    <m:r>
                      <a:rPr lang="en-US" sz="2200" i="1">
                        <a:latin typeface="Cambria Math" panose="02040503050406030204" pitchFamily="18" charset="0"/>
                        <a:ea typeface="Cambria Math" panose="02040503050406030204" pitchFamily="18" charset="0"/>
                      </a:rPr>
                      <m:t>=6.7</m:t>
                    </m:r>
                    <m:func>
                      <m:funcPr>
                        <m:ctrlPr>
                          <a:rPr lang="en-US" sz="2200" i="1">
                            <a:latin typeface="Cambria Math" panose="02040503050406030204" pitchFamily="18" charset="0"/>
                            <a:ea typeface="Cambria Math" panose="02040503050406030204" pitchFamily="18" charset="0"/>
                          </a:rPr>
                        </m:ctrlPr>
                      </m:funcPr>
                      <m:fName>
                        <m:r>
                          <m:rPr>
                            <m:sty m:val="p"/>
                          </m:rPr>
                          <a:rPr lang="en-US" sz="2200">
                            <a:latin typeface="Cambria Math" panose="02040503050406030204" pitchFamily="18" charset="0"/>
                            <a:ea typeface="Cambria Math" panose="02040503050406030204" pitchFamily="18" charset="0"/>
                          </a:rPr>
                          <m:t>min</m:t>
                        </m:r>
                        <m:r>
                          <a:rPr lang="en-US" sz="2200">
                            <a:latin typeface="Cambria Math" panose="02040503050406030204" pitchFamily="18" charset="0"/>
                            <a:ea typeface="Cambria Math" panose="02040503050406030204" pitchFamily="18" charset="0"/>
                          </a:rPr>
                          <m:t>     </m:t>
                        </m:r>
                        <m:r>
                          <m:rPr>
                            <m:sty m:val="p"/>
                          </m:rPr>
                          <a:rPr lang="en-US" sz="2200">
                            <a:latin typeface="Cambria Math" panose="02040503050406030204" pitchFamily="18" charset="0"/>
                            <a:ea typeface="Cambria Math" panose="02040503050406030204" pitchFamily="18" charset="0"/>
                          </a:rPr>
                          <m:t>and</m:t>
                        </m:r>
                        <m:r>
                          <a:rPr lang="en-US" sz="2200">
                            <a:latin typeface="Cambria Math" panose="02040503050406030204" pitchFamily="18" charset="0"/>
                            <a:ea typeface="Cambria Math" panose="02040503050406030204" pitchFamily="18" charset="0"/>
                          </a:rPr>
                          <m:t>          </m:t>
                        </m:r>
                      </m:fName>
                      <m:e>
                        <m:r>
                          <a:rPr lang="en-US" sz="2200" i="1" smtClean="0">
                            <a:latin typeface="Cambria Math" panose="02040503050406030204" pitchFamily="18" charset="0"/>
                            <a:ea typeface="Cambria Math" panose="02040503050406030204" pitchFamily="18" charset="0"/>
                          </a:rPr>
                          <m:t>𝜎</m:t>
                        </m:r>
                        <m:r>
                          <a:rPr lang="en-US" sz="2200" i="1">
                            <a:latin typeface="Cambria Math" panose="02040503050406030204" pitchFamily="18" charset="0"/>
                            <a:ea typeface="Cambria Math" panose="02040503050406030204" pitchFamily="18" charset="0"/>
                          </a:rPr>
                          <m:t>=2</m:t>
                        </m:r>
                        <m:r>
                          <a:rPr lang="en-US" sz="2200" i="1">
                            <a:latin typeface="Cambria Math" panose="02040503050406030204" pitchFamily="18" charset="0"/>
                            <a:ea typeface="Cambria Math" panose="02040503050406030204" pitchFamily="18" charset="0"/>
                          </a:rPr>
                          <m:t>𝑚𝑖𝑛</m:t>
                        </m:r>
                      </m:e>
                    </m:func>
                  </m:oMath>
                </a14:m>
                <a:br>
                  <a:rPr lang="en-CA" sz="2200" dirty="0"/>
                </a:br>
                <a:r>
                  <a:rPr lang="en-CA" sz="2200" dirty="0"/>
                  <a:t>distribution of paramedic response time </a:t>
                </a:r>
              </a:p>
              <a:p>
                <a:r>
                  <a:rPr lang="en-CA" sz="2200" dirty="0"/>
                  <a:t>This other distribution is for the sample               </a:t>
                </a:r>
                <a14:m>
                  <m:oMath xmlns:m="http://schemas.openxmlformats.org/officeDocument/2006/math">
                    <m:r>
                      <a:rPr lang="en-CA" sz="2200" i="1" dirty="0">
                        <a:latin typeface="Cambria Math" panose="02040503050406030204" pitchFamily="18" charset="0"/>
                        <a:ea typeface="Cambria Math" panose="02040503050406030204" pitchFamily="18" charset="0"/>
                      </a:rPr>
                      <m:t>𝜇</m:t>
                    </m:r>
                    <m:acc>
                      <m:accPr>
                        <m:chr m:val="̅"/>
                        <m:ctrlPr>
                          <a:rPr lang="en-CA" sz="2200" i="1" baseline="-25000" dirty="0">
                            <a:latin typeface="Cambria Math" panose="02040503050406030204" pitchFamily="18" charset="0"/>
                            <a:ea typeface="Cambria Math" panose="02040503050406030204" pitchFamily="18" charset="0"/>
                          </a:rPr>
                        </m:ctrlPr>
                      </m:accPr>
                      <m:e>
                        <m:r>
                          <a:rPr lang="en-US" sz="2200" i="1" baseline="-25000" dirty="0">
                            <a:latin typeface="Cambria Math" panose="02040503050406030204" pitchFamily="18" charset="0"/>
                            <a:ea typeface="Cambria Math" panose="02040503050406030204" pitchFamily="18" charset="0"/>
                          </a:rPr>
                          <m:t>𝑥</m:t>
                        </m:r>
                      </m:e>
                    </m:acc>
                    <m:r>
                      <a:rPr lang="en-US" sz="2200" i="1" dirty="0">
                        <a:latin typeface="Cambria Math" panose="02040503050406030204" pitchFamily="18" charset="0"/>
                        <a:ea typeface="Cambria Math" panose="02040503050406030204" pitchFamily="18" charset="0"/>
                      </a:rPr>
                      <m:t>=6.7 </m:t>
                    </m:r>
                    <m:r>
                      <a:rPr lang="en-US" sz="2200" i="1" dirty="0">
                        <a:latin typeface="Cambria Math" panose="02040503050406030204" pitchFamily="18" charset="0"/>
                        <a:ea typeface="Cambria Math" panose="02040503050406030204" pitchFamily="18" charset="0"/>
                      </a:rPr>
                      <m:t>𝑚𝑖𝑛</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𝑎𝑛𝑑</m:t>
                    </m:r>
                    <m:r>
                      <a:rPr lang="en-US" sz="2200" i="1" dirty="0">
                        <a:latin typeface="Cambria Math" panose="02040503050406030204" pitchFamily="18" charset="0"/>
                        <a:ea typeface="Cambria Math" panose="02040503050406030204" pitchFamily="18" charset="0"/>
                      </a:rPr>
                      <m:t>        </m:t>
                    </m:r>
                    <m:r>
                      <a:rPr lang="en-US" sz="2200" i="1" dirty="0" err="1">
                        <a:latin typeface="Cambria Math" panose="02040503050406030204" pitchFamily="18" charset="0"/>
                        <a:ea typeface="Cambria Math" panose="02040503050406030204" pitchFamily="18" charset="0"/>
                      </a:rPr>
                      <m:t>𝜎</m:t>
                    </m:r>
                    <m:acc>
                      <m:accPr>
                        <m:chr m:val="̅"/>
                        <m:ctrlPr>
                          <a:rPr lang="en-CA" sz="2200" i="1" baseline="-25000" dirty="0">
                            <a:latin typeface="Cambria Math" panose="02040503050406030204" pitchFamily="18" charset="0"/>
                            <a:ea typeface="Cambria Math" panose="02040503050406030204" pitchFamily="18" charset="0"/>
                          </a:rPr>
                        </m:ctrlPr>
                      </m:accPr>
                      <m:e>
                        <m:r>
                          <a:rPr lang="en-US" sz="2200" i="1" baseline="-25000" dirty="0" err="1">
                            <a:latin typeface="Cambria Math" panose="02040503050406030204" pitchFamily="18" charset="0"/>
                            <a:ea typeface="Cambria Math" panose="02040503050406030204" pitchFamily="18" charset="0"/>
                          </a:rPr>
                          <m:t>𝑥</m:t>
                        </m:r>
                      </m:e>
                    </m:acc>
                    <m:r>
                      <a:rPr lang="en-US" sz="2200" i="1" dirty="0">
                        <a:latin typeface="Cambria Math" panose="02040503050406030204" pitchFamily="18" charset="0"/>
                        <a:ea typeface="Cambria Math" panose="02040503050406030204" pitchFamily="18" charset="0"/>
                      </a:rPr>
                      <m:t>=</m:t>
                    </m:r>
                    <m:f>
                      <m:fPr>
                        <m:ctrlPr>
                          <a:rPr lang="en-US" sz="2200" i="1" dirty="0">
                            <a:latin typeface="Cambria Math" panose="02040503050406030204" pitchFamily="18" charset="0"/>
                            <a:ea typeface="Cambria Math" panose="02040503050406030204" pitchFamily="18" charset="0"/>
                          </a:rPr>
                        </m:ctrlPr>
                      </m:fPr>
                      <m:num>
                        <m:r>
                          <a:rPr lang="en-US" sz="2200" i="1" dirty="0">
                            <a:latin typeface="Cambria Math" panose="02040503050406030204" pitchFamily="18" charset="0"/>
                            <a:ea typeface="Cambria Math" panose="02040503050406030204" pitchFamily="18" charset="0"/>
                          </a:rPr>
                          <m:t>2</m:t>
                        </m:r>
                      </m:num>
                      <m:den>
                        <m:rad>
                          <m:radPr>
                            <m:degHide m:val="on"/>
                            <m:ctrlPr>
                              <a:rPr lang="en-US" sz="2200" i="1" dirty="0">
                                <a:latin typeface="Cambria Math" panose="02040503050406030204" pitchFamily="18" charset="0"/>
                                <a:ea typeface="Cambria Math" panose="02040503050406030204" pitchFamily="18" charset="0"/>
                              </a:rPr>
                            </m:ctrlPr>
                          </m:radPr>
                          <m:deg/>
                          <m:e>
                            <m:r>
                              <a:rPr lang="en-US" sz="2200" i="1" dirty="0">
                                <a:latin typeface="Cambria Math" panose="02040503050406030204" pitchFamily="18" charset="0"/>
                                <a:ea typeface="Cambria Math" panose="02040503050406030204" pitchFamily="18" charset="0"/>
                              </a:rPr>
                              <m:t>400</m:t>
                            </m:r>
                          </m:e>
                        </m:rad>
                      </m:den>
                    </m:f>
                    <m:r>
                      <a:rPr lang="en-US" sz="2200" i="1" dirty="0">
                        <a:latin typeface="Cambria Math" panose="02040503050406030204" pitchFamily="18" charset="0"/>
                        <a:ea typeface="Cambria Math" panose="02040503050406030204" pitchFamily="18" charset="0"/>
                      </a:rPr>
                      <m:t>𝑚𝑖𝑛</m:t>
                    </m:r>
                  </m:oMath>
                </a14:m>
                <a:br>
                  <a:rPr lang="en-CA" sz="2200" dirty="0"/>
                </a:br>
                <a:r>
                  <a:rPr lang="en-CA" sz="2200" dirty="0"/>
                  <a:t>average response time (n=400)</a:t>
                </a:r>
                <a:br>
                  <a:rPr lang="en-CA" sz="2200" dirty="0"/>
                </a:br>
                <a:endParaRPr lang="en-CA" sz="2200" dirty="0"/>
              </a:p>
            </p:txBody>
          </p:sp>
        </mc:Choice>
        <mc:Fallback xmlns="">
          <p:sp>
            <p:nvSpPr>
              <p:cNvPr id="7" name="Content Placeholder 2">
                <a:extLst>
                  <a:ext uri="{FF2B5EF4-FFF2-40B4-BE49-F238E27FC236}">
                    <a16:creationId xmlns:a16="http://schemas.microsoft.com/office/drawing/2014/main" id="{AB42E5CB-8055-4DF8-B8B7-985FE6D08E2F}"/>
                  </a:ext>
                </a:extLst>
              </p:cNvPr>
              <p:cNvSpPr txBox="1">
                <a:spLocks noRot="1" noChangeAspect="1" noMove="1" noResize="1" noEditPoints="1" noAdjustHandles="1" noChangeArrowheads="1" noChangeShapeType="1" noTextEdit="1"/>
              </p:cNvSpPr>
              <p:nvPr/>
            </p:nvSpPr>
            <p:spPr bwMode="auto">
              <a:xfrm>
                <a:off x="254000" y="1611782"/>
                <a:ext cx="11440160" cy="1659738"/>
              </a:xfrm>
              <a:prstGeom prst="rect">
                <a:avLst/>
              </a:prstGeom>
              <a:blipFill>
                <a:blip r:embed="rId5"/>
                <a:stretch>
                  <a:fillRect l="-213" t="-2198" b="-80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1152A021-8504-46F3-948F-DC8E891191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370" y="3881120"/>
            <a:ext cx="5467072" cy="23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a:extLst>
              <a:ext uri="{FF2B5EF4-FFF2-40B4-BE49-F238E27FC236}">
                <a16:creationId xmlns:a16="http://schemas.microsoft.com/office/drawing/2014/main" id="{7586E8AB-ADA0-4CB5-A5BB-8AE59F4AF290}"/>
              </a:ext>
            </a:extLst>
          </p:cNvPr>
          <p:cNvGraphicFramePr>
            <a:graphicFrameLocks noChangeAspect="1"/>
          </p:cNvGraphicFramePr>
          <p:nvPr>
            <p:extLst>
              <p:ext uri="{D42A27DB-BD31-4B8C-83A1-F6EECF244321}">
                <p14:modId xmlns:p14="http://schemas.microsoft.com/office/powerpoint/2010/main" val="3196363684"/>
              </p:ext>
            </p:extLst>
          </p:nvPr>
        </p:nvGraphicFramePr>
        <p:xfrm>
          <a:off x="4968241" y="6205537"/>
          <a:ext cx="1173163" cy="652463"/>
        </p:xfrm>
        <a:graphic>
          <a:graphicData uri="http://schemas.openxmlformats.org/presentationml/2006/ole">
            <mc:AlternateContent xmlns:mc="http://schemas.openxmlformats.org/markup-compatibility/2006">
              <mc:Choice xmlns:v="urn:schemas-microsoft-com:vml" Requires="v">
                <p:oleObj name="Equation" r:id="rId7" imgW="825480" imgH="457200" progId="Equation.DSMT4">
                  <p:embed/>
                </p:oleObj>
              </mc:Choice>
              <mc:Fallback>
                <p:oleObj name="Equation" r:id="rId7" imgW="825480" imgH="457200" progId="Equation.DSMT4">
                  <p:embed/>
                  <p:pic>
                    <p:nvPicPr>
                      <p:cNvPr id="10" name="Object 9">
                        <a:extLst>
                          <a:ext uri="{FF2B5EF4-FFF2-40B4-BE49-F238E27FC236}">
                            <a16:creationId xmlns:a16="http://schemas.microsoft.com/office/drawing/2014/main" id="{7586E8AB-ADA0-4CB5-A5BB-8AE59F4AF290}"/>
                          </a:ext>
                        </a:extLst>
                      </p:cNvPr>
                      <p:cNvPicPr/>
                      <p:nvPr/>
                    </p:nvPicPr>
                    <p:blipFill>
                      <a:blip r:embed="rId8"/>
                      <a:stretch>
                        <a:fillRect/>
                      </a:stretch>
                    </p:blipFill>
                    <p:spPr>
                      <a:xfrm>
                        <a:off x="4968241" y="6205537"/>
                        <a:ext cx="1173163" cy="652463"/>
                      </a:xfrm>
                      <a:prstGeom prst="rect">
                        <a:avLst/>
                      </a:prstGeom>
                    </p:spPr>
                  </p:pic>
                </p:oleObj>
              </mc:Fallback>
            </mc:AlternateContent>
          </a:graphicData>
        </a:graphic>
      </p:graphicFrame>
      <p:sp>
        <p:nvSpPr>
          <p:cNvPr id="12" name="Freeform 89">
            <a:extLst>
              <a:ext uri="{FF2B5EF4-FFF2-40B4-BE49-F238E27FC236}">
                <a16:creationId xmlns:a16="http://schemas.microsoft.com/office/drawing/2014/main" id="{555975CB-A39B-4D86-89C7-C987A886905B}"/>
              </a:ext>
            </a:extLst>
          </p:cNvPr>
          <p:cNvSpPr>
            <a:spLocks/>
          </p:cNvSpPr>
          <p:nvPr/>
        </p:nvSpPr>
        <p:spPr bwMode="auto">
          <a:xfrm>
            <a:off x="4333877" y="3931920"/>
            <a:ext cx="2849244" cy="2204720"/>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solidFill>
            <a:srgbClr val="FFC000">
              <a:alpha val="16000"/>
            </a:srgbClr>
          </a:solidFill>
          <a:ln w="25400">
            <a:solidFill>
              <a:srgbClr val="FF0000"/>
            </a:solidFill>
            <a:prstDash val="solid"/>
            <a:round/>
            <a:headEnd/>
            <a:tailEnd/>
          </a:ln>
        </p:spPr>
        <p:txBody>
          <a:bodyPr/>
          <a:lstStyle/>
          <a:p>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E31F163A-2C2E-4C6A-B82D-48009B73AE30}"/>
                  </a:ext>
                </a:extLst>
              </p:cNvPr>
              <p:cNvSpPr txBox="1">
                <a:spLocks/>
              </p:cNvSpPr>
              <p:nvPr/>
            </p:nvSpPr>
            <p:spPr bwMode="auto">
              <a:xfrm>
                <a:off x="243840" y="3246120"/>
                <a:ext cx="11358880" cy="909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When we set a significance level of 1%, it corresponds with a sample mean </a:t>
                </a:r>
                <a14:m>
                  <m:oMath xmlns:m="http://schemas.openxmlformats.org/officeDocument/2006/math">
                    <m:d>
                      <m:dPr>
                        <m:begChr m:val="["/>
                        <m:endChr m:val="]"/>
                        <m:ctrlPr>
                          <a:rPr lang="en-US" sz="2200" i="1" smtClean="0">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sz="2200" i="1" baseline="-25000">
                            <a:latin typeface="Cambria Math" panose="02040503050406030204" pitchFamily="18" charset="0"/>
                            <a:ea typeface="Cambria Math" panose="02040503050406030204" pitchFamily="18" charset="0"/>
                          </a:rPr>
                          <m:t>𝛼</m:t>
                        </m:r>
                      </m:e>
                    </m:d>
                  </m:oMath>
                </a14:m>
                <a:r>
                  <a:rPr lang="en-US" sz="2200" dirty="0"/>
                  <a:t>  and </a:t>
                </a:r>
                <a:br>
                  <a:rPr lang="en-US" sz="2200" dirty="0"/>
                </a:br>
                <a:r>
                  <a:rPr lang="en-US" sz="2200" dirty="0"/>
                  <a:t>z-score </a:t>
                </a:r>
                <a14:m>
                  <m:oMath xmlns:m="http://schemas.openxmlformats.org/officeDocument/2006/math">
                    <m:d>
                      <m:dPr>
                        <m:begChr m:val="["/>
                        <m:endChr m:val="]"/>
                        <m:ctrlPr>
                          <a:rPr lang="en-US" sz="2200" i="1" dirty="0" smtClean="0">
                            <a:latin typeface="Cambria Math" panose="02040503050406030204" pitchFamily="18" charset="0"/>
                          </a:rPr>
                        </m:ctrlPr>
                      </m:dPr>
                      <m:e>
                        <m:r>
                          <a:rPr lang="en-US" sz="2200" i="1" dirty="0">
                            <a:latin typeface="Cambria Math" panose="02040503050406030204" pitchFamily="18" charset="0"/>
                          </a:rPr>
                          <m:t>𝑧</m:t>
                        </m:r>
                        <m:r>
                          <a:rPr lang="en-US" sz="2200" i="1" baseline="-25000" dirty="0">
                            <a:latin typeface="Cambria Math" panose="02040503050406030204" pitchFamily="18" charset="0"/>
                          </a:rPr>
                          <m:t>𝑎</m:t>
                        </m:r>
                      </m:e>
                    </m:d>
                    <m:r>
                      <a:rPr lang="en-US" sz="2200" b="0" i="1" baseline="-25000" dirty="0" smtClean="0">
                        <a:latin typeface="Cambria Math" panose="02040503050406030204" pitchFamily="18" charset="0"/>
                      </a:rPr>
                      <m:t>  </m:t>
                    </m:r>
                  </m:oMath>
                </a14:m>
                <a:r>
                  <a:rPr lang="en-US" sz="2200" dirty="0" err="1"/>
                  <a:t>where</a:t>
                </a:r>
                <a:r>
                  <a:rPr lang="en-US" sz="2200" dirty="0"/>
                  <a:t> this area is 1%</a:t>
                </a:r>
              </a:p>
            </p:txBody>
          </p:sp>
        </mc:Choice>
        <mc:Fallback xmlns="">
          <p:sp>
            <p:nvSpPr>
              <p:cNvPr id="13" name="Content Placeholder 2">
                <a:extLst>
                  <a:ext uri="{FF2B5EF4-FFF2-40B4-BE49-F238E27FC236}">
                    <a16:creationId xmlns:a16="http://schemas.microsoft.com/office/drawing/2014/main" id="{E31F163A-2C2E-4C6A-B82D-48009B73AE30}"/>
                  </a:ext>
                </a:extLst>
              </p:cNvPr>
              <p:cNvSpPr txBox="1">
                <a:spLocks noRot="1" noChangeAspect="1" noMove="1" noResize="1" noEditPoints="1" noAdjustHandles="1" noChangeArrowheads="1" noChangeShapeType="1" noTextEdit="1"/>
              </p:cNvSpPr>
              <p:nvPr/>
            </p:nvSpPr>
            <p:spPr bwMode="auto">
              <a:xfrm>
                <a:off x="243840" y="3246120"/>
                <a:ext cx="11358880" cy="909320"/>
              </a:xfrm>
              <a:prstGeom prst="rect">
                <a:avLst/>
              </a:prstGeom>
              <a:blipFill>
                <a:blip r:embed="rId9"/>
                <a:stretch>
                  <a:fillRect l="-161" t="-4698" r="-3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4" name="Object 13">
            <a:extLst>
              <a:ext uri="{FF2B5EF4-FFF2-40B4-BE49-F238E27FC236}">
                <a16:creationId xmlns:a16="http://schemas.microsoft.com/office/drawing/2014/main" id="{1B71DBE8-6052-43B5-BF09-BF826F16AD00}"/>
              </a:ext>
            </a:extLst>
          </p:cNvPr>
          <p:cNvGraphicFramePr>
            <a:graphicFrameLocks noChangeAspect="1"/>
          </p:cNvGraphicFramePr>
          <p:nvPr>
            <p:extLst>
              <p:ext uri="{D42A27DB-BD31-4B8C-83A1-F6EECF244321}">
                <p14:modId xmlns:p14="http://schemas.microsoft.com/office/powerpoint/2010/main" val="435386784"/>
              </p:ext>
            </p:extLst>
          </p:nvPr>
        </p:nvGraphicFramePr>
        <p:xfrm>
          <a:off x="6188393" y="6259512"/>
          <a:ext cx="1030287" cy="598488"/>
        </p:xfrm>
        <a:graphic>
          <a:graphicData uri="http://schemas.openxmlformats.org/presentationml/2006/ole">
            <mc:AlternateContent xmlns:mc="http://schemas.openxmlformats.org/markup-compatibility/2006">
              <mc:Choice xmlns:v="urn:schemas-microsoft-com:vml" Requires="v">
                <p:oleObj name="Equation" r:id="rId10" imgW="723600" imgH="419040" progId="Equation.DSMT4">
                  <p:embed/>
                </p:oleObj>
              </mc:Choice>
              <mc:Fallback>
                <p:oleObj name="Equation" r:id="rId10" imgW="723600" imgH="419040" progId="Equation.DSMT4">
                  <p:embed/>
                  <p:pic>
                    <p:nvPicPr>
                      <p:cNvPr id="14" name="Object 13">
                        <a:extLst>
                          <a:ext uri="{FF2B5EF4-FFF2-40B4-BE49-F238E27FC236}">
                            <a16:creationId xmlns:a16="http://schemas.microsoft.com/office/drawing/2014/main" id="{1B71DBE8-6052-43B5-BF09-BF826F16AD00}"/>
                          </a:ext>
                        </a:extLst>
                      </p:cNvPr>
                      <p:cNvPicPr/>
                      <p:nvPr/>
                    </p:nvPicPr>
                    <p:blipFill>
                      <a:blip r:embed="rId11"/>
                      <a:stretch>
                        <a:fillRect/>
                      </a:stretch>
                    </p:blipFill>
                    <p:spPr>
                      <a:xfrm>
                        <a:off x="6188393" y="6259512"/>
                        <a:ext cx="1030287" cy="598488"/>
                      </a:xfrm>
                      <a:prstGeom prst="rect">
                        <a:avLst/>
                      </a:prstGeom>
                    </p:spPr>
                  </p:pic>
                </p:oleObj>
              </mc:Fallback>
            </mc:AlternateContent>
          </a:graphicData>
        </a:graphic>
      </p:graphicFrame>
      <p:cxnSp>
        <p:nvCxnSpPr>
          <p:cNvPr id="15" name="Straight Connector 14">
            <a:extLst>
              <a:ext uri="{FF2B5EF4-FFF2-40B4-BE49-F238E27FC236}">
                <a16:creationId xmlns:a16="http://schemas.microsoft.com/office/drawing/2014/main" id="{5A27313A-230C-4A3A-A236-49522EB0A749}"/>
              </a:ext>
            </a:extLst>
          </p:cNvPr>
          <p:cNvCxnSpPr>
            <a:cxnSpLocks/>
          </p:cNvCxnSpPr>
          <p:nvPr/>
        </p:nvCxnSpPr>
        <p:spPr>
          <a:xfrm>
            <a:off x="4877192" y="4531360"/>
            <a:ext cx="0" cy="16463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292011A-29CF-4523-BF26-D06D7A65CC16}"/>
                  </a:ext>
                </a:extLst>
              </p:cNvPr>
              <p:cNvSpPr txBox="1"/>
              <p:nvPr/>
            </p:nvSpPr>
            <p:spPr>
              <a:xfrm>
                <a:off x="240968" y="4421204"/>
                <a:ext cx="3477592" cy="646331"/>
              </a:xfrm>
              <a:prstGeom prst="rect">
                <a:avLst/>
              </a:prstGeom>
              <a:noFill/>
            </p:spPr>
            <p:txBody>
              <a:bodyPr wrap="square" rtlCol="0">
                <a:spAutoFit/>
              </a:bodyPr>
              <a:lstStyle/>
              <a:p>
                <a:r>
                  <a:rPr lang="en-CA" dirty="0"/>
                  <a:t>This area is 1%, (</a:t>
                </a:r>
                <a14:m>
                  <m:oMath xmlns:m="http://schemas.openxmlformats.org/officeDocument/2006/math">
                    <m:r>
                      <a:rPr lang="en-CA" i="1" smtClean="0">
                        <a:latin typeface="Cambria Math" panose="02040503050406030204" pitchFamily="18" charset="0"/>
                        <a:ea typeface="Cambria Math" panose="02040503050406030204" pitchFamily="18" charset="0"/>
                      </a:rPr>
                      <m:t>𝛼</m:t>
                    </m:r>
                  </m:oMath>
                </a14:m>
                <a:r>
                  <a:rPr lang="en-CA" dirty="0"/>
                  <a:t>), so 1% of your sample means will be here.  </a:t>
                </a:r>
              </a:p>
            </p:txBody>
          </p:sp>
        </mc:Choice>
        <mc:Fallback xmlns="">
          <p:sp>
            <p:nvSpPr>
              <p:cNvPr id="16" name="TextBox 15">
                <a:extLst>
                  <a:ext uri="{FF2B5EF4-FFF2-40B4-BE49-F238E27FC236}">
                    <a16:creationId xmlns:a16="http://schemas.microsoft.com/office/drawing/2014/main" id="{4292011A-29CF-4523-BF26-D06D7A65CC16}"/>
                  </a:ext>
                </a:extLst>
              </p:cNvPr>
              <p:cNvSpPr txBox="1">
                <a:spLocks noRot="1" noChangeAspect="1" noMove="1" noResize="1" noEditPoints="1" noAdjustHandles="1" noChangeArrowheads="1" noChangeShapeType="1" noTextEdit="1"/>
              </p:cNvSpPr>
              <p:nvPr/>
            </p:nvSpPr>
            <p:spPr>
              <a:xfrm>
                <a:off x="240968" y="4421204"/>
                <a:ext cx="3477592" cy="646331"/>
              </a:xfrm>
              <a:prstGeom prst="rect">
                <a:avLst/>
              </a:prstGeom>
              <a:blipFill>
                <a:blip r:embed="rId12"/>
                <a:stretch>
                  <a:fillRect l="-1579" t="-4717" r="-4561" b="-14151"/>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43D730DF-D5AB-4734-9B05-4F3D440ECE7D}"/>
              </a:ext>
            </a:extLst>
          </p:cNvPr>
          <p:cNvCxnSpPr>
            <a:cxnSpLocks/>
          </p:cNvCxnSpPr>
          <p:nvPr/>
        </p:nvCxnSpPr>
        <p:spPr>
          <a:xfrm>
            <a:off x="3048000" y="5069840"/>
            <a:ext cx="1625600" cy="10363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1EA99D24-88F5-4739-A7C3-265D0D61AFC6}"/>
              </a:ext>
            </a:extLst>
          </p:cNvPr>
          <p:cNvGraphicFramePr>
            <a:graphicFrameLocks noChangeAspect="1"/>
          </p:cNvGraphicFramePr>
          <p:nvPr>
            <p:extLst>
              <p:ext uri="{D42A27DB-BD31-4B8C-83A1-F6EECF244321}">
                <p14:modId xmlns:p14="http://schemas.microsoft.com/office/powerpoint/2010/main" val="2557843479"/>
              </p:ext>
            </p:extLst>
          </p:nvPr>
        </p:nvGraphicFramePr>
        <p:xfrm>
          <a:off x="4568190" y="3962910"/>
          <a:ext cx="410210" cy="552576"/>
        </p:xfrm>
        <a:graphic>
          <a:graphicData uri="http://schemas.openxmlformats.org/presentationml/2006/ole">
            <mc:AlternateContent xmlns:mc="http://schemas.openxmlformats.org/markup-compatibility/2006">
              <mc:Choice xmlns:v="urn:schemas-microsoft-com:vml" Requires="v">
                <p:oleObj name="Equation" r:id="rId13" imgW="190440" imgH="253800" progId="Equation.DSMT4">
                  <p:embed/>
                </p:oleObj>
              </mc:Choice>
              <mc:Fallback>
                <p:oleObj name="Equation" r:id="rId13" imgW="190440" imgH="253800" progId="Equation.DSMT4">
                  <p:embed/>
                  <p:pic>
                    <p:nvPicPr>
                      <p:cNvPr id="22" name="Object 21">
                        <a:extLst>
                          <a:ext uri="{FF2B5EF4-FFF2-40B4-BE49-F238E27FC236}">
                            <a16:creationId xmlns:a16="http://schemas.microsoft.com/office/drawing/2014/main" id="{1EA99D24-88F5-4739-A7C3-265D0D61AFC6}"/>
                          </a:ext>
                        </a:extLst>
                      </p:cNvPr>
                      <p:cNvPicPr/>
                      <p:nvPr/>
                    </p:nvPicPr>
                    <p:blipFill>
                      <a:blip r:embed="rId14"/>
                      <a:stretch>
                        <a:fillRect/>
                      </a:stretch>
                    </p:blipFill>
                    <p:spPr>
                      <a:xfrm>
                        <a:off x="4568190" y="3962910"/>
                        <a:ext cx="410210" cy="552576"/>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7DD529B8-1E4C-4BB4-826D-8C1FAB3FD5F4}"/>
              </a:ext>
            </a:extLst>
          </p:cNvPr>
          <p:cNvSpPr/>
          <p:nvPr/>
        </p:nvSpPr>
        <p:spPr>
          <a:xfrm>
            <a:off x="7985760" y="3881120"/>
            <a:ext cx="3779520" cy="11785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0DE3589-CC89-4C8C-8EB4-C03DF19A4916}"/>
              </a:ext>
            </a:extLst>
          </p:cNvPr>
          <p:cNvSpPr txBox="1"/>
          <p:nvPr/>
        </p:nvSpPr>
        <p:spPr>
          <a:xfrm>
            <a:off x="330377" y="6128664"/>
            <a:ext cx="3520584" cy="646331"/>
          </a:xfrm>
          <a:prstGeom prst="rect">
            <a:avLst/>
          </a:prstGeom>
          <a:noFill/>
        </p:spPr>
        <p:txBody>
          <a:bodyPr wrap="square" rtlCol="0">
            <a:spAutoFit/>
          </a:bodyPr>
          <a:lstStyle/>
          <a:p>
            <a:r>
              <a:rPr lang="en-CA" dirty="0"/>
              <a:t>This area is 99%, so 99% of your sample means will be here</a:t>
            </a:r>
          </a:p>
        </p:txBody>
      </p:sp>
      <p:cxnSp>
        <p:nvCxnSpPr>
          <p:cNvPr id="28" name="Straight Arrow Connector 27">
            <a:extLst>
              <a:ext uri="{FF2B5EF4-FFF2-40B4-BE49-F238E27FC236}">
                <a16:creationId xmlns:a16="http://schemas.microsoft.com/office/drawing/2014/main" id="{D3E4A1C5-6529-49D5-A369-E5CFB29D3B15}"/>
              </a:ext>
            </a:extLst>
          </p:cNvPr>
          <p:cNvCxnSpPr>
            <a:cxnSpLocks/>
          </p:cNvCxnSpPr>
          <p:nvPr/>
        </p:nvCxnSpPr>
        <p:spPr>
          <a:xfrm flipV="1">
            <a:off x="3718560" y="5781040"/>
            <a:ext cx="208280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Object 30">
            <a:extLst>
              <a:ext uri="{FF2B5EF4-FFF2-40B4-BE49-F238E27FC236}">
                <a16:creationId xmlns:a16="http://schemas.microsoft.com/office/drawing/2014/main" id="{97FFA774-A6CC-4943-9EF0-400DD8B95DF4}"/>
              </a:ext>
            </a:extLst>
          </p:cNvPr>
          <p:cNvGraphicFramePr>
            <a:graphicFrameLocks noChangeAspect="1"/>
          </p:cNvGraphicFramePr>
          <p:nvPr>
            <p:extLst>
              <p:ext uri="{D42A27DB-BD31-4B8C-83A1-F6EECF244321}">
                <p14:modId xmlns:p14="http://schemas.microsoft.com/office/powerpoint/2010/main" val="3856593669"/>
              </p:ext>
            </p:extLst>
          </p:nvPr>
        </p:nvGraphicFramePr>
        <p:xfrm>
          <a:off x="8118158" y="3973513"/>
          <a:ext cx="3522662" cy="996950"/>
        </p:xfrm>
        <a:graphic>
          <a:graphicData uri="http://schemas.openxmlformats.org/presentationml/2006/ole">
            <mc:AlternateContent xmlns:mc="http://schemas.openxmlformats.org/markup-compatibility/2006">
              <mc:Choice xmlns:v="urn:schemas-microsoft-com:vml" Requires="v">
                <p:oleObj name="Equation" r:id="rId15" imgW="1638000" imgH="457200" progId="Equation.DSMT4">
                  <p:embed/>
                </p:oleObj>
              </mc:Choice>
              <mc:Fallback>
                <p:oleObj name="Equation" r:id="rId15" imgW="1638000" imgH="457200" progId="Equation.DSMT4">
                  <p:embed/>
                  <p:pic>
                    <p:nvPicPr>
                      <p:cNvPr id="31" name="Object 30">
                        <a:extLst>
                          <a:ext uri="{FF2B5EF4-FFF2-40B4-BE49-F238E27FC236}">
                            <a16:creationId xmlns:a16="http://schemas.microsoft.com/office/drawing/2014/main" id="{97FFA774-A6CC-4943-9EF0-400DD8B95DF4}"/>
                          </a:ext>
                        </a:extLst>
                      </p:cNvPr>
                      <p:cNvPicPr/>
                      <p:nvPr/>
                    </p:nvPicPr>
                    <p:blipFill>
                      <a:blip r:embed="rId16"/>
                      <a:stretch>
                        <a:fillRect/>
                      </a:stretch>
                    </p:blipFill>
                    <p:spPr>
                      <a:xfrm>
                        <a:off x="8118158" y="3973513"/>
                        <a:ext cx="3522662" cy="9969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41E4FBEC-7B5D-40D9-9C79-41C764DA844B}"/>
              </a:ext>
            </a:extLst>
          </p:cNvPr>
          <p:cNvGraphicFramePr>
            <a:graphicFrameLocks noChangeAspect="1"/>
          </p:cNvGraphicFramePr>
          <p:nvPr>
            <p:extLst>
              <p:ext uri="{D42A27DB-BD31-4B8C-83A1-F6EECF244321}">
                <p14:modId xmlns:p14="http://schemas.microsoft.com/office/powerpoint/2010/main" val="311818775"/>
              </p:ext>
            </p:extLst>
          </p:nvPr>
        </p:nvGraphicFramePr>
        <p:xfrm>
          <a:off x="8750300" y="5314950"/>
          <a:ext cx="1549400" cy="1238250"/>
        </p:xfrm>
        <a:graphic>
          <a:graphicData uri="http://schemas.openxmlformats.org/presentationml/2006/ole">
            <mc:AlternateContent xmlns:mc="http://schemas.openxmlformats.org/markup-compatibility/2006">
              <mc:Choice xmlns:v="urn:schemas-microsoft-com:vml" Requires="v">
                <p:oleObj name="Equation" r:id="rId17" imgW="838080" imgH="660240" progId="Equation.DSMT4">
                  <p:embed/>
                </p:oleObj>
              </mc:Choice>
              <mc:Fallback>
                <p:oleObj name="Equation" r:id="rId17" imgW="838080" imgH="660240" progId="Equation.DSMT4">
                  <p:embed/>
                  <p:pic>
                    <p:nvPicPr>
                      <p:cNvPr id="20" name="Object 19">
                        <a:extLst>
                          <a:ext uri="{FF2B5EF4-FFF2-40B4-BE49-F238E27FC236}">
                            <a16:creationId xmlns:a16="http://schemas.microsoft.com/office/drawing/2014/main" id="{41E4FBEC-7B5D-40D9-9C79-41C764DA844B}"/>
                          </a:ext>
                        </a:extLst>
                      </p:cNvPr>
                      <p:cNvPicPr/>
                      <p:nvPr/>
                    </p:nvPicPr>
                    <p:blipFill>
                      <a:blip r:embed="rId18"/>
                      <a:stretch>
                        <a:fillRect/>
                      </a:stretch>
                    </p:blipFill>
                    <p:spPr>
                      <a:xfrm>
                        <a:off x="8750300" y="5314950"/>
                        <a:ext cx="1549400" cy="1238250"/>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39D1C81F-A1C0-4D4C-AA27-A1169D0C830A}"/>
              </a:ext>
            </a:extLst>
          </p:cNvPr>
          <p:cNvSpPr/>
          <p:nvPr/>
        </p:nvSpPr>
        <p:spPr>
          <a:xfrm>
            <a:off x="8686800" y="5172075"/>
            <a:ext cx="1752600" cy="1571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82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5" grpId="0" animBg="1"/>
      <p:bldP spid="27"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293e2bb4677824be5f5293155ded7d9c0cba9c4"/>
  <p:tag name="ISPRING_ULTRA_SCORM_COURSE_ID" val="C5C1F58E-B8CD-438E-AE75-EBBC4DD5D634"/>
  <p:tag name="ISPRING_SCORM_RATE_SLIDES" val="1"/>
  <p:tag name="ISPRING_SCORM_PASSING_SCORE" val="100.0000000000"/>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LAYERS_CUSTOMIZATION_2" val="UEsDBBQAAgAIAMpOalAg5RNa8QIAAJkKAAAYAAAAbm9uZS9jb21tb25fbWVzc2FnZXMubG5nrVZRb9owEH6v1P9gRerb1m5ve6CpApgqaohpYkq7F8tNDFhNYhY7dOzX7+JAB9tQgFZCEbZzd9/d9905nZufeYaWotRSFdfO18svDhJFolJZzK6dMR18/uYgbXiR8kwV4toplINu3POzTsaLWcVnAv6fnyHUyYXWsNRuvfqzRjK9dkZd1vV6d4wS5o1GrDumlIQs8Lo4cNwuT146V+vX91j3SEgjErCRF+KAhfiROm79PM5uFOEHx62frXbjKMIhZXHg9zHzYxYSCs6GowBT3HfcJ1WhOV8KZBRaSvGKzFxA3YwsBdKZTO1BomCjqERbsD4Zen7IIhzTyO9Rn4SOG6uyXH2ybnll5qqEcBqlUvPnTKQ2JjBkzxel0BCaG2AQwc/MJbypci6Ly7bQkCOOoDpxPCER5IULI0rE0YJr/arKdCe/7UBtjv2wR6CEPbrlnNY+No4BowSdlaVITLszQOnZyqwZmfhhn0wYtUKoycgrbaDg+SITRli0sk6FJ7Yqz2KqgJlM8GVTNYhuaWot0BDHsXeLWZc8ggZAdOQYC3LnuOTuGIsnHENCOG6zCb0H/9azFQF1bqSzkWbCayVkK8STBOxq5pZSVRp2ajZBQDZ7fXlcmBjfj0Exvhfs6YDGK5TermZyKQBHmYqyNRA0ZQ/3/fCW3Y/972zg+QHu/4dmvkKFMoinS14kAohNeKUFWsFZKlN7VkvMxv9RyV+Im3VDXqx7Oezjx4tj8ey0/x71cWNEvjBtoeuCreGfgqJup70QDkn9tPhxD4de5JOPYUbLvMqagfVuft6QHctRK4h3Vupwtj4UiVXKwVPSCuX08bh1Z+2MMerTAMO0BIezJjFwmclcGpEe4HM8xHVFYxg2zfDZyWSiqiy1wsrkix1AcDFVufj3NpyWKre7GdebwjYD8OY9KJrkoibo6Ihb8U0bB/OzJY3TWYrHXYs5ZmQwgBtpOm2zoD7k/iEfJLxptlzlsPUX0reVth+Rnautb8rfUEsDBBQAAgAIAMpOalA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MpOalA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DKTmpQ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MpOalD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DKTmpQjnP2+moAAADlAAAAGgAAAG5vbmUvaHRtbF9za2luX3NldHRpbmdzLmpzq+ZSAAKlHCUFK4VqMBvMTyotKcnP00vOzytJzSvRy8svyk0Eq1FSdgMDJR2civPLUosIKE1LTE5FMdTUyMLJBadKhIkmTuYuzpbI6goS01P1khKTs9OL8kvzUiDKnF1dDF2MlcCqarlqAVBLAwQUAAIACADKTmpQvH0190oAAABJAAAAFwAAAG5vbmUvbG9jYWxfc2V0dGluZ3MueG1ss7GvyM1RKEstKs7Mz7NVMtQzUFJIzUvOT8nMS7dVCg1x07VQUiguScxLSczJz0u1VcrLV1Kwt+OyyclPTswJTi0pASos1rfjAgBQSwMEFAACAAgAzE5qUHM1X901BQAAKBQAACYAAAB1bml2ZXJzYWwtbm8tdmlkZW8vY29tbW9uX21lc3NhZ2VzLmxuZ61Y627bNhT+X6DvQAgosAFd2g5oMAyJA1piYiGy5Ip00m4YBFaibSKS6OriJPu1p9mD7Ul2SMmO3TaQlBSwDZPS+c7h4Xcu5MnZXZaijShKqfJT693RWwuJPFaJzJen1pyd//KbhcqK5wlPVS5OrVxZ6Gz08sVJyvNlzZcC/r98gdBJJsoShuVIjx7GSCan1mwcjbF9GbEgwrNZNJ4zFviRh8fEs0ZjHt+cvGlff0TaDqYz7H+KvOAiiMbuhTWyVbbm+T3y1FL99Ovx8d2798c/D4KhU+x5h0DIIL1/2wPIZ2HgRYBGvMgnH5k10r/D5II581yfWKP2zzDpWUiurJH+7ZSbhyHxWUQ91yGRSyM/YMYXHmHEsUafVI1WfCNQpdBGiltUrQSwoJKFQGUqE/MgVjCR16JLmRNMsetHIaEsdG3mBr41oqoo7l8bWF5XK1WAuhIlsuSfU5EYncA383xdiBJU8wr4iOBTrSS8qTIu86Nu1de+F2DHkGxKKMUX4Fy2WxQgHcDfymoFzxKhXoOK2zxVPEGLQgBgQBFfr1MZN29Kui60hbOU33daEeJr178AsgcejYjvbGesEckT5BRcL3YgSogpCQGg4KUoniAbGa4bcYTTdBjCxL2YePBl2oSJXK5S+FZD7ZgRYMJM5F1SwFQSAscpvQ5CRzsNVCGO1rwsb1WRHLB0fz+7gF3fDiAQbLYHzjTGFhj4ISH3FYWIq24wsBIbfrdxBUsFAkbMJAMdUlldVhA22ToVlTDWSr0UHhtKfRYLBfGVCr5puA/aTbB10tzDc9+eRGO2S6Eer/N41VMOgvO78bEfDTXQZJ/znTa1aNE4+AjZBZJhMEQiuIQceDlE4hOh4GRCu2R8fOVeYLNLkPe2SWmb9GKuc0x6j3gcg5xm00aquoQZ7RJITWZHyqNhaij5MAcWu9h7JLc2qEAHM1rKjQA7ikQUnYog3dvE0UH1Ye7+EZ1j1yPOd6jH71GuKsSTDc9jAWSLud7Te3iWyMQ807Q3+r/U8m/EqzbVv2qrhO+Qj6+G2nNQWB6JCF5VIltXXaq1w1rzn2KFDvFHTeiz9KfppzbxcegGP2ZnSpnVaVOBnr0/O8uG7lGnEc/0VP/d+tGW0KbUEGhYdHGEHiPtLzXRasduoCtiIvrLuf45yMyaugWFzc0Xqr+0H7QAvkJPxaAT8LGxnEKrk0EV6i97Bas+MP9KF4z+8tdkTF0GVedafC5l1anZxHPv+mrC+emFda9nPSg2zGUemOwD4LLtB0uUygzsT3pgzqdk64GmRBys5FrVaWLCP5U3pkyAb+tMfNsNLwqVmdmUl1v6N2Xq7DlWNIsLG6WzAf3ULoJ7789eAD99lyjBIbQxNvZt3fvYOtrTnkIQPtoVHqPb1gniKONVvIJyvFB1nvQEao5gDjnHANaumQpedHdhLcBXZjSzqJ39fRCI7uggiZId2J++qkT512AQvYwdBm0OfuKu6gaajw2LaBScn0Mnt1h0STA8PjTZDPpItUflrVzPkzNzgf0/5EjKm6KYqQymjrr1gltasmDGsD2ZQvxRE26qLqDpHIKwpZsdzEM40rWRawMQNBBMVqlA5I7reBuCOsXhJWRmc0izRlNe3EBaZ0qlg2wzG6jDqRq2poc7kLpKZT7I8ucVVb1g5s4i7DjmQgg8Cef9m6aHSODAGbc3Q6la9gazJ9iHqvEVnkhkNRQwJGR34aMvNcwFgqe4vpn7759/u+RNod7mZEh7zfgh6W2+rdu7UWnu9E7e7F3x/Q9QSwMEFAACAAgAzE5qUB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DMTmpQ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zE5qUA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DMTmpQ+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zE5qUO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MxOalC45zzyXgAAAGMAAAAlAAAAdW5pdmVyc2FsLW5vLXZpZGVvL2xvY2FsX3NldHRpbmdzLnhtbA3KvQ5AQAwA4N1TNN39bQbHZrTgARoakfRacUd4e7d9w9f2rxd4+AqHqcO6qBBYV9sO3R0u85A3CCGSbiSm7FANoe+yVmwlmTjGFAOcQh9fM/uEyCP5NIdbBMsu+wFQSwECAAAUAAIACADKTmpQIOUTWvECAACZCgAAGAAAAAAAAAABAAAAAAAAAAAAbm9uZS9jb21tb25fbWVzc2FnZXMubG5nUEsBAgAAFAACAAgAyk5qUBUeYBujAAAAfwEAACkAAAAAAAAAAQAAAAAAJwMAAG5vbmUvcGxheWJhY2tfYW5kX25hdmlnYXRpb25fc2V0dGluZ3MueG1sUEsBAgAAFAACAAgAyk5qUB9UimowAwAAxw4AACIAAAAAAAAAAQAAAAAAEQQAAG5vbmUvZmxhc2hfcHVibGlzaGluZ19zZXR0aW5ncy54bWxQSwECAAAUAAIACADKTmpQcVeUnRUBAADRAgAAHAAAAAAAAAABAAAAAACBBwAAbm9uZS9mbGFzaF9za2luX3NldHRpbmdzLnhtbFBLAQIAABQAAgAIAMpOalDXm3CWKwMAAG8OAAAhAAAAAAAAAAEAAAAAANAIAABub25lL2h0bWxfcHVibGlzaGluZ19zZXR0aW5ncy54bWxQSwECAAAUAAIACADKTmpQjnP2+moAAADlAAAAGgAAAAAAAAABAAAAAAA6DAAAbm9uZS9odG1sX3NraW5fc2V0dGluZ3MuanNQSwECAAAUAAIACADKTmpQvH0190oAAABJAAAAFwAAAAAAAAABAAAAAADcDAAAbm9uZS9sb2NhbF9zZXR0aW5ncy54bWxQSwECAAAUAAIACADMTmpQczVf3TUFAAAoFAAAJgAAAAAAAAABAAAAAABbDQAAdW5pdmVyc2FsLW5vLXZpZGVvL2NvbW1vbl9tZXNzYWdlcy5sbmdQSwECAAAUAAIACADMTmpQFR5gG6MAAAB/AQAANwAAAAAAAAABAAAAAADUEgAAdW5pdmVyc2FsLW5vLXZpZGVvL3BsYXliYWNrX2FuZF9uYXZpZ2F0aW9uX3NldHRpbmdzLnhtbFBLAQIAABQAAgAIAMxOalBLM4aKLwUAAGgdAAAwAAAAAAAAAAEAAAAAAMwTAAB1bml2ZXJzYWwtbm8tdmlkZW8vZmxhc2hfcHVibGlzaGluZ19zZXR0aW5ncy54bWxQSwECAAAUAAIACADMTmpQDnvHIGUDAACXDAAAKgAAAAAAAAABAAAAAABJGQAAdW5pdmVyc2FsLW5vLXZpZGVvL2ZsYXNoX3NraW5fc2V0dGluZ3MueG1sUEsBAgAAFAACAAgAzE5qUPrnN04qBQAA8hwAAC8AAAAAAAAAAQAAAAAA9hwAAHVuaXZlcnNhbC1uby12aWRlby9odG1sX3B1Ymxpc2hpbmdfc2V0dGluZ3MueG1sUEsBAgAAFAACAAgAzE5qUOxMWVK2AQAAegYAACgAAAAAAAAAAQAAAAAAbSIAAHVuaXZlcnNhbC1uby12aWRlby9odG1sX3NraW5fc2V0dGluZ3MuanNQSwECAAAUAAIACADMTmpQuOc88l4AAABjAAAAJQAAAAAAAAABAAAAAABpJAAAdW5pdmVyc2FsLW5vLXZpZGVvL2xvY2FsX3NldHRpbmdzLnhtbFBLBQYAAAAADgAOAIgEAAAKJQ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RESOURCE_PATHS_HASH_PRESENTER" val="6888e26ec1773cb2a885d61bf47f1c8731426f4"/>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BCMathca\\AP Stat&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ULTRA_SCORM_COURCE_TITLE" val="AP Stats 11.4 Using Inference to Make decisions"/>
  <p:tag name="ISPRING_SCORM_RATE_QUIZZES" val="0"/>
  <p:tag name="ISPRING_PRESENTATION_TITLE" val="AP Stats 11.4 Using Inference to Make decisions"/>
</p:tagLst>
</file>

<file path=ppt/tags/tag10.xml><?xml version="1.0" encoding="utf-8"?>
<p:tagLst xmlns:a="http://schemas.openxmlformats.org/drawingml/2006/main" xmlns:r="http://schemas.openxmlformats.org/officeDocument/2006/relationships" xmlns:p="http://schemas.openxmlformats.org/presentationml/2006/main">
  <p:tag name="GENSWF_SLIDE_UID" val="{B1E09FB8-EC01-4742-82EC-F4CCF4333B9E}:278"/>
</p:tagLst>
</file>

<file path=ppt/tags/tag11.xml><?xml version="1.0" encoding="utf-8"?>
<p:tagLst xmlns:a="http://schemas.openxmlformats.org/drawingml/2006/main" xmlns:r="http://schemas.openxmlformats.org/officeDocument/2006/relationships" xmlns:p="http://schemas.openxmlformats.org/presentationml/2006/main">
  <p:tag name="GENSWF_SLIDE_UID" val="{AD18EFFE-73A4-4E7F-AAD7-77F64546584C}:286"/>
</p:tagLst>
</file>

<file path=ppt/tags/tag12.xml><?xml version="1.0" encoding="utf-8"?>
<p:tagLst xmlns:a="http://schemas.openxmlformats.org/drawingml/2006/main" xmlns:r="http://schemas.openxmlformats.org/officeDocument/2006/relationships" xmlns:p="http://schemas.openxmlformats.org/presentationml/2006/main">
  <p:tag name="GENSWF_SLIDE_UID" val="{E8A8BCA0-263A-44E9-B6F7-03B7FD80A10E}:279"/>
</p:tagLst>
</file>

<file path=ppt/tags/tag13.xml><?xml version="1.0" encoding="utf-8"?>
<p:tagLst xmlns:a="http://schemas.openxmlformats.org/drawingml/2006/main" xmlns:r="http://schemas.openxmlformats.org/officeDocument/2006/relationships" xmlns:p="http://schemas.openxmlformats.org/presentationml/2006/main">
  <p:tag name="GENSWF_SLIDE_UID" val="{25432D8B-165A-46CA-B277-B800E25D896D}:280"/>
</p:tagLst>
</file>

<file path=ppt/tags/tag14.xml><?xml version="1.0" encoding="utf-8"?>
<p:tagLst xmlns:a="http://schemas.openxmlformats.org/drawingml/2006/main" xmlns:r="http://schemas.openxmlformats.org/officeDocument/2006/relationships" xmlns:p="http://schemas.openxmlformats.org/presentationml/2006/main">
  <p:tag name="GENSWF_SLIDE_UID" val="{CF614E9A-6A7F-4522-9A12-4223CACE8049}:257"/>
</p:tagLst>
</file>

<file path=ppt/tags/tag15.xml><?xml version="1.0" encoding="utf-8"?>
<p:tagLst xmlns:a="http://schemas.openxmlformats.org/drawingml/2006/main" xmlns:r="http://schemas.openxmlformats.org/officeDocument/2006/relationships" xmlns:p="http://schemas.openxmlformats.org/presentationml/2006/main">
  <p:tag name="GENSWF_SLIDE_UID" val="{0B559BD3-3FD3-4073-9590-7148724F8D0E}:258"/>
</p:tagLst>
</file>

<file path=ppt/tags/tag16.xml><?xml version="1.0" encoding="utf-8"?>
<p:tagLst xmlns:a="http://schemas.openxmlformats.org/drawingml/2006/main" xmlns:r="http://schemas.openxmlformats.org/officeDocument/2006/relationships" xmlns:p="http://schemas.openxmlformats.org/presentationml/2006/main">
  <p:tag name="GENSWF_SLIDE_UID" val="{63562BDD-D391-4F9B-B952-794277CFE76E}:282"/>
</p:tagLst>
</file>

<file path=ppt/tags/tag17.xml><?xml version="1.0" encoding="utf-8"?>
<p:tagLst xmlns:a="http://schemas.openxmlformats.org/drawingml/2006/main" xmlns:r="http://schemas.openxmlformats.org/officeDocument/2006/relationships" xmlns:p="http://schemas.openxmlformats.org/presentationml/2006/main">
  <p:tag name="GENSWF_SLIDE_UID" val="{07A5037A-5278-49C8-911A-D5CF6D63F915}:260"/>
</p:tagLst>
</file>

<file path=ppt/tags/tag18.xml><?xml version="1.0" encoding="utf-8"?>
<p:tagLst xmlns:a="http://schemas.openxmlformats.org/drawingml/2006/main" xmlns:r="http://schemas.openxmlformats.org/officeDocument/2006/relationships" xmlns:p="http://schemas.openxmlformats.org/presentationml/2006/main">
  <p:tag name="GENSWF_SLIDE_UID" val="{FEF6B938-E510-499D-91D6-D28AE01C6077}:259"/>
</p:tagLst>
</file>

<file path=ppt/tags/tag19.xml><?xml version="1.0" encoding="utf-8"?>
<p:tagLst xmlns:a="http://schemas.openxmlformats.org/drawingml/2006/main" xmlns:r="http://schemas.openxmlformats.org/officeDocument/2006/relationships" xmlns:p="http://schemas.openxmlformats.org/presentationml/2006/main">
  <p:tag name="GENSWF_SLIDE_UID" val="{5B5BCDFE-E567-4F9F-A43A-D2F3FC6C6BA1}:266"/>
</p:tagLst>
</file>

<file path=ppt/tags/tag2.xml><?xml version="1.0" encoding="utf-8"?>
<p:tagLst xmlns:a="http://schemas.openxmlformats.org/drawingml/2006/main" xmlns:r="http://schemas.openxmlformats.org/officeDocument/2006/relationships" xmlns:p="http://schemas.openxmlformats.org/presentationml/2006/main">
  <p:tag name="GENSWF_SLIDE_UID" val="{6D4D464D-3586-45FD-93EC-7722FEFE6FEA}: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4445F128-D9CD-444A-8FEA-AF00C32C1A3E}:264"/>
</p:tagLst>
</file>

<file path=ppt/tags/tag21.xml><?xml version="1.0" encoding="utf-8"?>
<p:tagLst xmlns:a="http://schemas.openxmlformats.org/drawingml/2006/main" xmlns:r="http://schemas.openxmlformats.org/officeDocument/2006/relationships" xmlns:p="http://schemas.openxmlformats.org/presentationml/2006/main">
  <p:tag name="GENSWF_SLIDE_UID" val="{6C0563F6-1785-47C4-A196-AFB25CB5ADE2}:285"/>
</p:tagLst>
</file>

<file path=ppt/tags/tag22.xml><?xml version="1.0" encoding="utf-8"?>
<p:tagLst xmlns:a="http://schemas.openxmlformats.org/drawingml/2006/main" xmlns:r="http://schemas.openxmlformats.org/officeDocument/2006/relationships" xmlns:p="http://schemas.openxmlformats.org/presentationml/2006/main">
  <p:tag name="GENSWF_SLIDE_UID" val="{71926D82-F165-485C-9AF1-1E5DBA1EA210}:273"/>
</p:tagLst>
</file>

<file path=ppt/tags/tag23.xml><?xml version="1.0" encoding="utf-8"?>
<p:tagLst xmlns:a="http://schemas.openxmlformats.org/drawingml/2006/main" xmlns:r="http://schemas.openxmlformats.org/officeDocument/2006/relationships" xmlns:p="http://schemas.openxmlformats.org/presentationml/2006/main">
  <p:tag name="GENSWF_SLIDE_UID" val="{E5CDCEF5-0145-4C0F-A321-456583342C42}:283"/>
</p:tagLst>
</file>

<file path=ppt/tags/tag24.xml><?xml version="1.0" encoding="utf-8"?>
<p:tagLst xmlns:a="http://schemas.openxmlformats.org/drawingml/2006/main" xmlns:r="http://schemas.openxmlformats.org/officeDocument/2006/relationships" xmlns:p="http://schemas.openxmlformats.org/presentationml/2006/main">
  <p:tag name="GENSWF_SLIDE_UID" val="{1EB57BB9-7163-41B0-A8F6-F3D9C92E5819}:284"/>
</p:tagLst>
</file>

<file path=ppt/tags/tag25.xml><?xml version="1.0" encoding="utf-8"?>
<p:tagLst xmlns:a="http://schemas.openxmlformats.org/drawingml/2006/main" xmlns:r="http://schemas.openxmlformats.org/officeDocument/2006/relationships" xmlns:p="http://schemas.openxmlformats.org/presentationml/2006/main">
  <p:tag name="GENSWF_SLIDE_UID" val="{99C7CF74-BB24-4CFD-BD28-A7794C71BFD0}:287"/>
</p:tagLst>
</file>

<file path=ppt/tags/tag26.xml><?xml version="1.0" encoding="utf-8"?>
<p:tagLst xmlns:a="http://schemas.openxmlformats.org/drawingml/2006/main" xmlns:r="http://schemas.openxmlformats.org/officeDocument/2006/relationships" xmlns:p="http://schemas.openxmlformats.org/presentationml/2006/main">
  <p:tag name="GENSWF_SLIDE_UID" val="{C423A597-3D1A-41A8-B6A4-CA2E4ED1A5B2}:288"/>
</p:tagLst>
</file>

<file path=ppt/tags/tag27.xml><?xml version="1.0" encoding="utf-8"?>
<p:tagLst xmlns:a="http://schemas.openxmlformats.org/drawingml/2006/main" xmlns:r="http://schemas.openxmlformats.org/officeDocument/2006/relationships" xmlns:p="http://schemas.openxmlformats.org/presentationml/2006/main">
  <p:tag name="GENSWF_SLIDE_UID" val="{94A7A0CC-DEF4-416E-A046-70070535B247}:261"/>
</p:tagLst>
</file>

<file path=ppt/tags/tag28.xml><?xml version="1.0" encoding="utf-8"?>
<p:tagLst xmlns:a="http://schemas.openxmlformats.org/drawingml/2006/main" xmlns:r="http://schemas.openxmlformats.org/officeDocument/2006/relationships" xmlns:p="http://schemas.openxmlformats.org/presentationml/2006/main">
  <p:tag name="GENSWF_SLIDE_UID" val="{5D5A6D75-F0C6-4F51-99A5-49A614C65957}:268"/>
</p:tagLst>
</file>

<file path=ppt/tags/tag29.xml><?xml version="1.0" encoding="utf-8"?>
<p:tagLst xmlns:a="http://schemas.openxmlformats.org/drawingml/2006/main" xmlns:r="http://schemas.openxmlformats.org/officeDocument/2006/relationships" xmlns:p="http://schemas.openxmlformats.org/presentationml/2006/main">
  <p:tag name="GENSWF_SLIDE_UID" val="{95E3328A-A6B9-4EB0-9DE0-372F63460AE8}:267"/>
</p:tagLst>
</file>

<file path=ppt/tags/tag3.xml><?xml version="1.0" encoding="utf-8"?>
<p:tagLst xmlns:a="http://schemas.openxmlformats.org/drawingml/2006/main" xmlns:r="http://schemas.openxmlformats.org/officeDocument/2006/relationships" xmlns:p="http://schemas.openxmlformats.org/presentationml/2006/main">
  <p:tag name="GENSWF_SLIDE_UID" val="{60EBAC10-6187-4138-9AC5-E00640F3BCDB}:290"/>
</p:tagLst>
</file>

<file path=ppt/tags/tag30.xml><?xml version="1.0" encoding="utf-8"?>
<p:tagLst xmlns:a="http://schemas.openxmlformats.org/drawingml/2006/main" xmlns:r="http://schemas.openxmlformats.org/officeDocument/2006/relationships" xmlns:p="http://schemas.openxmlformats.org/presentationml/2006/main">
  <p:tag name="GENSWF_SLIDE_UID" val="{173E1DB6-C5E6-46AC-AD15-C0B87C27DD6A}:269"/>
</p:tagLst>
</file>

<file path=ppt/tags/tag4.xml><?xml version="1.0" encoding="utf-8"?>
<p:tagLst xmlns:a="http://schemas.openxmlformats.org/drawingml/2006/main" xmlns:r="http://schemas.openxmlformats.org/officeDocument/2006/relationships" xmlns:p="http://schemas.openxmlformats.org/presentationml/2006/main">
  <p:tag name="GENSWF_SLIDE_UID" val="{E34A2C7E-9A8B-4B3D-9AC5-504933C8F85F}:270"/>
</p:tagLst>
</file>

<file path=ppt/tags/tag5.xml><?xml version="1.0" encoding="utf-8"?>
<p:tagLst xmlns:a="http://schemas.openxmlformats.org/drawingml/2006/main" xmlns:r="http://schemas.openxmlformats.org/officeDocument/2006/relationships" xmlns:p="http://schemas.openxmlformats.org/presentationml/2006/main">
  <p:tag name="GENSWF_SLIDE_UID" val="{722F4204-1C66-481C-8CA3-DE94E744B4CD}:262"/>
</p:tagLst>
</file>

<file path=ppt/tags/tag6.xml><?xml version="1.0" encoding="utf-8"?>
<p:tagLst xmlns:a="http://schemas.openxmlformats.org/drawingml/2006/main" xmlns:r="http://schemas.openxmlformats.org/officeDocument/2006/relationships" xmlns:p="http://schemas.openxmlformats.org/presentationml/2006/main">
  <p:tag name="GENSWF_SLIDE_UID" val="{F33DB21D-7DF5-4DF9-86C6-E35F0C787E88}:272"/>
</p:tagLst>
</file>

<file path=ppt/tags/tag7.xml><?xml version="1.0" encoding="utf-8"?>
<p:tagLst xmlns:a="http://schemas.openxmlformats.org/drawingml/2006/main" xmlns:r="http://schemas.openxmlformats.org/officeDocument/2006/relationships" xmlns:p="http://schemas.openxmlformats.org/presentationml/2006/main">
  <p:tag name="GENSWF_SLIDE_UID" val="{A57571AB-5905-4C30-8742-38C2595B0ADC}:291"/>
</p:tagLst>
</file>

<file path=ppt/tags/tag8.xml><?xml version="1.0" encoding="utf-8"?>
<p:tagLst xmlns:a="http://schemas.openxmlformats.org/drawingml/2006/main" xmlns:r="http://schemas.openxmlformats.org/officeDocument/2006/relationships" xmlns:p="http://schemas.openxmlformats.org/presentationml/2006/main">
  <p:tag name="GENSWF_SLIDE_UID" val="{8BCDAFC1-2A89-4D55-AE7B-622C84DB150F}:292"/>
</p:tagLst>
</file>

<file path=ppt/tags/tag9.xml><?xml version="1.0" encoding="utf-8"?>
<p:tagLst xmlns:a="http://schemas.openxmlformats.org/drawingml/2006/main" xmlns:r="http://schemas.openxmlformats.org/officeDocument/2006/relationships" xmlns:p="http://schemas.openxmlformats.org/presentationml/2006/main">
  <p:tag name="GENSWF_SLIDE_UID" val="{F6F91E5E-A4CA-4BD1-B715-2E222FEC0E72}:28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4845F-B384-46A9-AE61-06E42F2B3B4B}">
  <ds:schemaRefs>
    <ds:schemaRef ds:uri="http://schemas.microsoft.com/sharepoint/v3/contenttype/forms"/>
  </ds:schemaRefs>
</ds:datastoreItem>
</file>

<file path=customXml/itemProps2.xml><?xml version="1.0" encoding="utf-8"?>
<ds:datastoreItem xmlns:ds="http://schemas.openxmlformats.org/officeDocument/2006/customXml" ds:itemID="{54BEC197-0528-4AC0-9EF7-F1FF81468BCB}">
  <ds:schemaRefs>
    <ds:schemaRef ds:uri="http://purl.org/dc/elements/1.1/"/>
    <ds:schemaRef ds:uri="http://schemas.microsoft.com/office/2006/metadata/properties"/>
    <ds:schemaRef ds:uri="0592969b-b9e0-4bc7-baa3-fba5b5725717"/>
    <ds:schemaRef ds:uri="http://purl.org/dc/terms/"/>
    <ds:schemaRef ds:uri="d00fb86e-a52e-4f2f-9300-62c8872f8705"/>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634D861-E2C2-4A7D-9BF9-EE93AB15D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2433</TotalTime>
  <Words>3849</Words>
  <Application>Microsoft Office PowerPoint</Application>
  <PresentationFormat>Widescreen</PresentationFormat>
  <Paragraphs>195</Paragraphs>
  <Slides>29</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Arial</vt:lpstr>
      <vt:lpstr>Calibri</vt:lpstr>
      <vt:lpstr>Cambria Math</vt:lpstr>
      <vt:lpstr>Century Schoolbook</vt:lpstr>
      <vt:lpstr>Wingdings</vt:lpstr>
      <vt:lpstr>Wingdings 2</vt:lpstr>
      <vt:lpstr>Oriel</vt:lpstr>
      <vt:lpstr>Equation</vt:lpstr>
      <vt:lpstr>MathType 6.0 Equation</vt:lpstr>
      <vt:lpstr>11.4 Type I and Type 2 Errors</vt:lpstr>
      <vt:lpstr>TYPE 1 and Type 2 Errors</vt:lpstr>
      <vt:lpstr>CHART for :  Type I and Type II errors</vt:lpstr>
      <vt:lpstr>PowerPoint Presentation</vt:lpstr>
      <vt:lpstr>Ex) Indicate the  Type 1 and Type 2 error for each scenario.  Justify Which is more serious.</vt:lpstr>
      <vt:lpstr>PowerPoint Presentation</vt:lpstr>
      <vt:lpstr>PowerPoint Presentation</vt:lpstr>
      <vt:lpstr>PowerPoint Presentation</vt:lpstr>
      <vt:lpstr>PowerPoint Presentation</vt:lpstr>
      <vt:lpstr>How to Find x ̅α? </vt:lpstr>
      <vt:lpstr>TYPE II Error        P(T2 Error)=β</vt:lpstr>
      <vt:lpstr>TYPE II Error        P(T2 Error)=β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and Beta of a Two Tail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11.4 Using Inference to Make decisions</dc:title>
  <dc:creator>danny young</dc:creator>
  <cp:lastModifiedBy>Danny Young</cp:lastModifiedBy>
  <cp:revision>37</cp:revision>
  <dcterms:created xsi:type="dcterms:W3CDTF">2011-02-24T06:18:13Z</dcterms:created>
  <dcterms:modified xsi:type="dcterms:W3CDTF">2025-02-19T18:26:05Z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y fmtid="{D5CDD505-2E9C-101B-9397-08002B2CF9AE}" pid="3" name="Math_Settings">
    <vt:lpwstr/>
  </property>
  <property fmtid="{D5CDD505-2E9C-101B-9397-08002B2CF9AE}" pid="4" name="Owner">
    <vt:lpwstr/>
  </property>
  <property fmtid="{D5CDD505-2E9C-101B-9397-08002B2CF9AE}" pid="5" name="Distribution_Groups">
    <vt:lpwstr/>
  </property>
  <property fmtid="{D5CDD505-2E9C-101B-9397-08002B2CF9AE}" pid="6" name="Invited_Teachers">
    <vt:lpwstr/>
  </property>
  <property fmtid="{D5CDD505-2E9C-101B-9397-08002B2CF9AE}" pid="7" name="Invited_Students">
    <vt:lpwstr/>
  </property>
  <property fmtid="{D5CDD505-2E9C-101B-9397-08002B2CF9AE}" pid="8" name="LMS_Mappings">
    <vt:lpwstr/>
  </property>
  <property fmtid="{D5CDD505-2E9C-101B-9397-08002B2CF9AE}" pid="9" name="Templates">
    <vt:lpwstr/>
  </property>
  <property fmtid="{D5CDD505-2E9C-101B-9397-08002B2CF9AE}" pid="10" name="FolderType">
    <vt:lpwstr/>
  </property>
  <property fmtid="{D5CDD505-2E9C-101B-9397-08002B2CF9AE}" pid="11" name="Student_Groups">
    <vt:lpwstr/>
  </property>
  <property fmtid="{D5CDD505-2E9C-101B-9397-08002B2CF9AE}" pid="12" name="DefaultSectionNames">
    <vt:lpwstr/>
  </property>
  <property fmtid="{D5CDD505-2E9C-101B-9397-08002B2CF9AE}" pid="13" name="Students">
    <vt:lpwstr/>
  </property>
  <property fmtid="{D5CDD505-2E9C-101B-9397-08002B2CF9AE}" pid="14" name="IsNotebookLocked">
    <vt:lpwstr/>
  </property>
  <property fmtid="{D5CDD505-2E9C-101B-9397-08002B2CF9AE}" pid="15" name="Is_Collaboration_Space_Locked">
    <vt:lpwstr/>
  </property>
  <property fmtid="{D5CDD505-2E9C-101B-9397-08002B2CF9AE}" pid="16" name="Self_Registration_Enabled">
    <vt:lpwstr/>
  </property>
  <property fmtid="{D5CDD505-2E9C-101B-9397-08002B2CF9AE}" pid="17" name="Has_Teacher_Only_SectionGroup">
    <vt:lpwstr/>
  </property>
  <property fmtid="{D5CDD505-2E9C-101B-9397-08002B2CF9AE}" pid="18" name="CultureName">
    <vt:lpwstr/>
  </property>
  <property fmtid="{D5CDD505-2E9C-101B-9397-08002B2CF9AE}" pid="19" name="AppVersion">
    <vt:lpwstr/>
  </property>
  <property fmtid="{D5CDD505-2E9C-101B-9397-08002B2CF9AE}" pid="20" name="TeamsChannelId">
    <vt:lpwstr/>
  </property>
  <property fmtid="{D5CDD505-2E9C-101B-9397-08002B2CF9AE}" pid="21" name="NotebookType">
    <vt:lpwstr/>
  </property>
  <property fmtid="{D5CDD505-2E9C-101B-9397-08002B2CF9AE}" pid="22" name="Teachers">
    <vt:lpwstr/>
  </property>
</Properties>
</file>